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23" r:id="rId4"/>
    <p:sldId id="327" r:id="rId5"/>
    <p:sldId id="328" r:id="rId6"/>
    <p:sldId id="329" r:id="rId7"/>
    <p:sldId id="331" r:id="rId8"/>
    <p:sldId id="332" r:id="rId9"/>
    <p:sldId id="333" r:id="rId10"/>
    <p:sldId id="324" r:id="rId11"/>
    <p:sldId id="326" r:id="rId12"/>
    <p:sldId id="334" r:id="rId13"/>
    <p:sldId id="335" r:id="rId14"/>
    <p:sldId id="336" r:id="rId15"/>
    <p:sldId id="321" r:id="rId16"/>
    <p:sldId id="325" r:id="rId17"/>
    <p:sldId id="338" r:id="rId18"/>
    <p:sldId id="322" r:id="rId19"/>
    <p:sldId id="340" r:id="rId20"/>
    <p:sldId id="341" r:id="rId21"/>
    <p:sldId id="342" r:id="rId22"/>
    <p:sldId id="339" r:id="rId23"/>
    <p:sldId id="343" r:id="rId24"/>
    <p:sldId id="345" r:id="rId25"/>
    <p:sldId id="34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/>
    <p:restoredTop sz="94790"/>
  </p:normalViewPr>
  <p:slideViewPr>
    <p:cSldViewPr snapToGrid="0" snapToObjects="1">
      <p:cViewPr varScale="1">
        <p:scale>
          <a:sx n="105" d="100"/>
          <a:sy n="105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E8512-46FF-9144-B6D0-F09FCB254923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E81A-39C2-084B-BE9D-C476A0ABD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83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229E4-8C84-D14C-8F54-10091F8FE9AA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CB1AF-59EE-F24F-A58C-F1DD8DEE8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15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25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7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58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27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0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20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0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50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4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33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5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6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8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7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86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5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7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CB1AF-59EE-F24F-A58C-F1DD8DEE87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6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C4-44C5-DB41-A250-F86FF3B1C7C4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6112-BB1C-0044-BF62-99CE1FA9439D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8E6F-95AF-0442-87B8-DAECC9616437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1804-46FA-B545-9BCE-ED0A08CFCF5F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E189-4790-794C-8ADB-7C294595E730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83C6B-77B3-324A-8092-26AF785D795E}" type="datetime1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8A83-3EB4-E34E-8FC5-CAA415590D8F}" type="datetime1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6EEF-F75D-6941-B54B-7831E9DFFDFE}" type="datetime1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F0826-2CC8-024F-8BF0-B8847A09745F}" type="datetime1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C857-8489-7748-BBC3-862D6AF51918}" type="datetime1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2D42-939B-424D-B869-3F4431CE6A67}" type="datetime1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IOM 530: Intro. to Statistical Learning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10CBB11-B207-CB41-8CC4-7484A3909556}" type="datetime1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IOM 530: Intro. to Statistical Learning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4FFCA10-EE3F-AF4E-9EA4-E5CA2D91A1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7216"/>
            <a:ext cx="7848600" cy="1927225"/>
          </a:xfrm>
        </p:spPr>
        <p:txBody>
          <a:bodyPr/>
          <a:lstStyle/>
          <a:p>
            <a:pPr algn="ctr">
              <a:lnSpc>
                <a:spcPct val="130000"/>
              </a:lnSpc>
            </a:pPr>
            <a:r>
              <a:rPr lang="en-US" altLang="zh-CN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Options and Bubbles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95421"/>
            <a:ext cx="7848600" cy="29785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Authors: Steven L. Heston, Mark Loewenstein and Gregory A. Willard</a:t>
            </a:r>
          </a:p>
          <a:p>
            <a:pPr algn="ctr"/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Presented by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Yixuan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Cheng</a:t>
            </a:r>
          </a:p>
          <a:p>
            <a:pPr algn="ctr"/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Instructed by Prof. Phil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Dybvig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2019.09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626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Bubbles on stock and option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78456" cy="190500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The stock-price process:</a:t>
                </a: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𝑟𝑆𝑑𝑡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zh-CN" sz="2000" dirty="0"/>
                  <a:t>r is the instantaneous riskless rate</a:t>
                </a: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/>
                  <a:t> is the elasticity of variance, and we assume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altLang="zh-CN" sz="2000" dirty="0"/>
                  <a:t> is a Brownian motion</a:t>
                </a:r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lvl="8">
                  <a:buFont typeface="Wingdings" charset="2"/>
                  <a:buChar char="Ø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78456" cy="1905000"/>
              </a:xfrm>
              <a:blipFill>
                <a:blip r:embed="rId3"/>
                <a:stretch>
                  <a:fillRect l="-758" t="-200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8FA4177-611B-CC46-B5F9-FE54334053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553968"/>
                <a:ext cx="8378456" cy="30053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As we all know: 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zh-CN" sz="2000" dirty="0"/>
                  <a:t>A European call option pays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max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at maturity T. Its value must satisfy the valuation PDE: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𝑟𝑆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𝑟𝐺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000" b="0" dirty="0"/>
              </a:p>
              <a:p>
                <a:pPr marL="0" indent="0">
                  <a:buNone/>
                </a:pPr>
                <a:r>
                  <a:rPr lang="en-US" altLang="zh-CN" sz="2000" b="0" dirty="0"/>
                  <a:t>   Subject to: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0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altLang="zh-CN" sz="2000" b="0" dirty="0"/>
              </a:p>
              <a:p>
                <a:pPr marL="0" indent="0">
                  <a:buNone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8FA4177-611B-CC46-B5F9-FE5433405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53968"/>
                <a:ext cx="8378456" cy="3005328"/>
              </a:xfrm>
              <a:prstGeom prst="rect">
                <a:avLst/>
              </a:prstGeom>
              <a:blipFill>
                <a:blip r:embed="rId4"/>
                <a:stretch>
                  <a:fillRect l="-758" t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Bubbles on stock and option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94192" cy="152400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1800" spc="-100" dirty="0">
                    <a:solidFill>
                      <a:schemeClr val="tx2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Solve the PDE: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𝑟𝑆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𝑟𝐺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CN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8">
                  <a:buFont typeface="Wingdings" charset="2"/>
                  <a:buChar char="Ø"/>
                </a:pPr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94192" cy="1524000"/>
              </a:xfrm>
              <a:blipFill>
                <a:blip r:embed="rId3"/>
                <a:stretch>
                  <a:fillRect l="-605" t="-1667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EC05FD-7BEB-624F-8D64-9D71B727DA29}"/>
                  </a:ext>
                </a:extLst>
              </p:cNvPr>
              <p:cNvSpPr/>
              <p:nvPr/>
            </p:nvSpPr>
            <p:spPr>
              <a:xfrm>
                <a:off x="457200" y="3407521"/>
                <a:ext cx="8229600" cy="2376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pc="-1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the Probability Density function for S:</a:t>
                </a:r>
              </a:p>
              <a:p>
                <a:endParaRPr lang="en-US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altLang="zh-CN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altLang="zh-CN" i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altLang="zh-CN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</m:den>
                          </m:f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8">
                  <a:buFont typeface="Wingdings" charset="2"/>
                  <a:buChar char="Ø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EC05FD-7BEB-624F-8D64-9D71B727D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07521"/>
                <a:ext cx="8229600" cy="2376676"/>
              </a:xfrm>
              <a:prstGeom prst="rect">
                <a:avLst/>
              </a:prstGeom>
              <a:blipFill>
                <a:blip r:embed="rId4"/>
                <a:stretch>
                  <a:fillRect l="-617" t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DBA2E72-6C5D-EA47-A42F-70B5DDD53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007"/>
          <a:stretch/>
        </p:blipFill>
        <p:spPr>
          <a:xfrm>
            <a:off x="1570990" y="3890238"/>
            <a:ext cx="5514340" cy="610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3717FF9-2378-5F40-B7A9-4073854BCD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904" y="5645381"/>
                <a:ext cx="8394192" cy="996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378456"/>
                          <a:gd name="connsiteY0" fmla="*/ 0 h 719328"/>
                          <a:gd name="connsiteX1" fmla="*/ 682246 w 8378456"/>
                          <a:gd name="connsiteY1" fmla="*/ 0 h 719328"/>
                          <a:gd name="connsiteX2" fmla="*/ 1448276 w 8378456"/>
                          <a:gd name="connsiteY2" fmla="*/ 0 h 719328"/>
                          <a:gd name="connsiteX3" fmla="*/ 1879168 w 8378456"/>
                          <a:gd name="connsiteY3" fmla="*/ 0 h 719328"/>
                          <a:gd name="connsiteX4" fmla="*/ 2561414 w 8378456"/>
                          <a:gd name="connsiteY4" fmla="*/ 0 h 719328"/>
                          <a:gd name="connsiteX5" fmla="*/ 2992306 w 8378456"/>
                          <a:gd name="connsiteY5" fmla="*/ 0 h 719328"/>
                          <a:gd name="connsiteX6" fmla="*/ 3590767 w 8378456"/>
                          <a:gd name="connsiteY6" fmla="*/ 0 h 719328"/>
                          <a:gd name="connsiteX7" fmla="*/ 4273013 w 8378456"/>
                          <a:gd name="connsiteY7" fmla="*/ 0 h 719328"/>
                          <a:gd name="connsiteX8" fmla="*/ 4620120 w 8378456"/>
                          <a:gd name="connsiteY8" fmla="*/ 0 h 719328"/>
                          <a:gd name="connsiteX9" fmla="*/ 4967227 w 8378456"/>
                          <a:gd name="connsiteY9" fmla="*/ 0 h 719328"/>
                          <a:gd name="connsiteX10" fmla="*/ 5733258 w 8378456"/>
                          <a:gd name="connsiteY10" fmla="*/ 0 h 719328"/>
                          <a:gd name="connsiteX11" fmla="*/ 6331719 w 8378456"/>
                          <a:gd name="connsiteY11" fmla="*/ 0 h 719328"/>
                          <a:gd name="connsiteX12" fmla="*/ 6678826 w 8378456"/>
                          <a:gd name="connsiteY12" fmla="*/ 0 h 719328"/>
                          <a:gd name="connsiteX13" fmla="*/ 7277287 w 8378456"/>
                          <a:gd name="connsiteY13" fmla="*/ 0 h 719328"/>
                          <a:gd name="connsiteX14" fmla="*/ 8378456 w 8378456"/>
                          <a:gd name="connsiteY14" fmla="*/ 0 h 719328"/>
                          <a:gd name="connsiteX15" fmla="*/ 8378456 w 8378456"/>
                          <a:gd name="connsiteY15" fmla="*/ 352471 h 719328"/>
                          <a:gd name="connsiteX16" fmla="*/ 8378456 w 8378456"/>
                          <a:gd name="connsiteY16" fmla="*/ 719328 h 719328"/>
                          <a:gd name="connsiteX17" fmla="*/ 8031349 w 8378456"/>
                          <a:gd name="connsiteY17" fmla="*/ 719328 h 719328"/>
                          <a:gd name="connsiteX18" fmla="*/ 7265318 w 8378456"/>
                          <a:gd name="connsiteY18" fmla="*/ 719328 h 719328"/>
                          <a:gd name="connsiteX19" fmla="*/ 6583073 w 8378456"/>
                          <a:gd name="connsiteY19" fmla="*/ 719328 h 719328"/>
                          <a:gd name="connsiteX20" fmla="*/ 5900827 w 8378456"/>
                          <a:gd name="connsiteY20" fmla="*/ 719328 h 719328"/>
                          <a:gd name="connsiteX21" fmla="*/ 5218581 w 8378456"/>
                          <a:gd name="connsiteY21" fmla="*/ 719328 h 719328"/>
                          <a:gd name="connsiteX22" fmla="*/ 4787689 w 8378456"/>
                          <a:gd name="connsiteY22" fmla="*/ 719328 h 719328"/>
                          <a:gd name="connsiteX23" fmla="*/ 4021659 w 8378456"/>
                          <a:gd name="connsiteY23" fmla="*/ 719328 h 719328"/>
                          <a:gd name="connsiteX24" fmla="*/ 3423198 w 8378456"/>
                          <a:gd name="connsiteY24" fmla="*/ 719328 h 719328"/>
                          <a:gd name="connsiteX25" fmla="*/ 3076090 w 8378456"/>
                          <a:gd name="connsiteY25" fmla="*/ 719328 h 719328"/>
                          <a:gd name="connsiteX26" fmla="*/ 2477629 w 8378456"/>
                          <a:gd name="connsiteY26" fmla="*/ 719328 h 719328"/>
                          <a:gd name="connsiteX27" fmla="*/ 1962953 w 8378456"/>
                          <a:gd name="connsiteY27" fmla="*/ 719328 h 719328"/>
                          <a:gd name="connsiteX28" fmla="*/ 1448276 w 8378456"/>
                          <a:gd name="connsiteY28" fmla="*/ 719328 h 719328"/>
                          <a:gd name="connsiteX29" fmla="*/ 933599 w 8378456"/>
                          <a:gd name="connsiteY29" fmla="*/ 719328 h 719328"/>
                          <a:gd name="connsiteX30" fmla="*/ 0 w 8378456"/>
                          <a:gd name="connsiteY30" fmla="*/ 719328 h 719328"/>
                          <a:gd name="connsiteX31" fmla="*/ 0 w 8378456"/>
                          <a:gd name="connsiteY31" fmla="*/ 352471 h 719328"/>
                          <a:gd name="connsiteX32" fmla="*/ 0 w 8378456"/>
                          <a:gd name="connsiteY32" fmla="*/ 0 h 7193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378456" h="719328" fill="none" extrusionOk="0">
                            <a:moveTo>
                              <a:pt x="0" y="0"/>
                            </a:moveTo>
                            <a:cubicBezTo>
                              <a:pt x="175770" y="-24849"/>
                              <a:pt x="359394" y="36036"/>
                              <a:pt x="682246" y="0"/>
                            </a:cubicBezTo>
                            <a:cubicBezTo>
                              <a:pt x="1005098" y="-36036"/>
                              <a:pt x="1110387" y="28472"/>
                              <a:pt x="1448276" y="0"/>
                            </a:cubicBezTo>
                            <a:cubicBezTo>
                              <a:pt x="1786165" y="-28472"/>
                              <a:pt x="1790065" y="32449"/>
                              <a:pt x="1879168" y="0"/>
                            </a:cubicBezTo>
                            <a:cubicBezTo>
                              <a:pt x="1968271" y="-32449"/>
                              <a:pt x="2381538" y="72195"/>
                              <a:pt x="2561414" y="0"/>
                            </a:cubicBezTo>
                            <a:cubicBezTo>
                              <a:pt x="2741290" y="-72195"/>
                              <a:pt x="2827212" y="5311"/>
                              <a:pt x="2992306" y="0"/>
                            </a:cubicBezTo>
                            <a:cubicBezTo>
                              <a:pt x="3157400" y="-5311"/>
                              <a:pt x="3429220" y="44112"/>
                              <a:pt x="3590767" y="0"/>
                            </a:cubicBezTo>
                            <a:cubicBezTo>
                              <a:pt x="3752314" y="-44112"/>
                              <a:pt x="4125586" y="41207"/>
                              <a:pt x="4273013" y="0"/>
                            </a:cubicBezTo>
                            <a:cubicBezTo>
                              <a:pt x="4420440" y="-41207"/>
                              <a:pt x="4532054" y="40168"/>
                              <a:pt x="4620120" y="0"/>
                            </a:cubicBezTo>
                            <a:cubicBezTo>
                              <a:pt x="4708186" y="-40168"/>
                              <a:pt x="4806005" y="14147"/>
                              <a:pt x="4967227" y="0"/>
                            </a:cubicBezTo>
                            <a:cubicBezTo>
                              <a:pt x="5128449" y="-14147"/>
                              <a:pt x="5402942" y="11368"/>
                              <a:pt x="5733258" y="0"/>
                            </a:cubicBezTo>
                            <a:cubicBezTo>
                              <a:pt x="6063574" y="-11368"/>
                              <a:pt x="6093925" y="22362"/>
                              <a:pt x="6331719" y="0"/>
                            </a:cubicBezTo>
                            <a:cubicBezTo>
                              <a:pt x="6569513" y="-22362"/>
                              <a:pt x="6530601" y="19526"/>
                              <a:pt x="6678826" y="0"/>
                            </a:cubicBezTo>
                            <a:cubicBezTo>
                              <a:pt x="6827051" y="-19526"/>
                              <a:pt x="7154934" y="48569"/>
                              <a:pt x="7277287" y="0"/>
                            </a:cubicBezTo>
                            <a:cubicBezTo>
                              <a:pt x="7399640" y="-48569"/>
                              <a:pt x="8046860" y="40518"/>
                              <a:pt x="8378456" y="0"/>
                            </a:cubicBezTo>
                            <a:cubicBezTo>
                              <a:pt x="8420546" y="90432"/>
                              <a:pt x="8370700" y="246726"/>
                              <a:pt x="8378456" y="352471"/>
                            </a:cubicBezTo>
                            <a:cubicBezTo>
                              <a:pt x="8386212" y="458216"/>
                              <a:pt x="8371436" y="548445"/>
                              <a:pt x="8378456" y="719328"/>
                            </a:cubicBezTo>
                            <a:cubicBezTo>
                              <a:pt x="8305670" y="738174"/>
                              <a:pt x="8132309" y="691651"/>
                              <a:pt x="8031349" y="719328"/>
                            </a:cubicBezTo>
                            <a:cubicBezTo>
                              <a:pt x="7930389" y="747005"/>
                              <a:pt x="7566694" y="629297"/>
                              <a:pt x="7265318" y="719328"/>
                            </a:cubicBezTo>
                            <a:cubicBezTo>
                              <a:pt x="6963942" y="809359"/>
                              <a:pt x="6813261" y="641870"/>
                              <a:pt x="6583073" y="719328"/>
                            </a:cubicBezTo>
                            <a:cubicBezTo>
                              <a:pt x="6352885" y="796786"/>
                              <a:pt x="6173841" y="648025"/>
                              <a:pt x="5900827" y="719328"/>
                            </a:cubicBezTo>
                            <a:cubicBezTo>
                              <a:pt x="5627813" y="790631"/>
                              <a:pt x="5378266" y="644065"/>
                              <a:pt x="5218581" y="719328"/>
                            </a:cubicBezTo>
                            <a:cubicBezTo>
                              <a:pt x="5058896" y="794591"/>
                              <a:pt x="4912263" y="705176"/>
                              <a:pt x="4787689" y="719328"/>
                            </a:cubicBezTo>
                            <a:cubicBezTo>
                              <a:pt x="4663115" y="733480"/>
                              <a:pt x="4220770" y="658630"/>
                              <a:pt x="4021659" y="719328"/>
                            </a:cubicBezTo>
                            <a:cubicBezTo>
                              <a:pt x="3822548" y="780026"/>
                              <a:pt x="3670349" y="657890"/>
                              <a:pt x="3423198" y="719328"/>
                            </a:cubicBezTo>
                            <a:cubicBezTo>
                              <a:pt x="3176047" y="780766"/>
                              <a:pt x="3186060" y="683375"/>
                              <a:pt x="3076090" y="719328"/>
                            </a:cubicBezTo>
                            <a:cubicBezTo>
                              <a:pt x="2966120" y="755281"/>
                              <a:pt x="2727910" y="663277"/>
                              <a:pt x="2477629" y="719328"/>
                            </a:cubicBezTo>
                            <a:cubicBezTo>
                              <a:pt x="2227348" y="775379"/>
                              <a:pt x="2145374" y="711836"/>
                              <a:pt x="1962953" y="719328"/>
                            </a:cubicBezTo>
                            <a:cubicBezTo>
                              <a:pt x="1780532" y="726820"/>
                              <a:pt x="1665529" y="681243"/>
                              <a:pt x="1448276" y="719328"/>
                            </a:cubicBezTo>
                            <a:cubicBezTo>
                              <a:pt x="1231023" y="757413"/>
                              <a:pt x="1111253" y="660225"/>
                              <a:pt x="933599" y="719328"/>
                            </a:cubicBezTo>
                            <a:cubicBezTo>
                              <a:pt x="755945" y="778431"/>
                              <a:pt x="251708" y="611021"/>
                              <a:pt x="0" y="719328"/>
                            </a:cubicBezTo>
                            <a:cubicBezTo>
                              <a:pt x="-13796" y="590890"/>
                              <a:pt x="1504" y="480270"/>
                              <a:pt x="0" y="352471"/>
                            </a:cubicBezTo>
                            <a:cubicBezTo>
                              <a:pt x="-1504" y="224672"/>
                              <a:pt x="36383" y="162238"/>
                              <a:pt x="0" y="0"/>
                            </a:cubicBezTo>
                            <a:close/>
                          </a:path>
                          <a:path w="8378456" h="719328" stroke="0" extrusionOk="0">
                            <a:moveTo>
                              <a:pt x="0" y="0"/>
                            </a:moveTo>
                            <a:cubicBezTo>
                              <a:pt x="112048" y="-3705"/>
                              <a:pt x="293978" y="23164"/>
                              <a:pt x="514677" y="0"/>
                            </a:cubicBezTo>
                            <a:cubicBezTo>
                              <a:pt x="735376" y="-23164"/>
                              <a:pt x="708546" y="29708"/>
                              <a:pt x="861784" y="0"/>
                            </a:cubicBezTo>
                            <a:cubicBezTo>
                              <a:pt x="1015022" y="-29708"/>
                              <a:pt x="1425599" y="38026"/>
                              <a:pt x="1627814" y="0"/>
                            </a:cubicBezTo>
                            <a:cubicBezTo>
                              <a:pt x="1830029" y="-38026"/>
                              <a:pt x="1918832" y="5118"/>
                              <a:pt x="2142491" y="0"/>
                            </a:cubicBezTo>
                            <a:cubicBezTo>
                              <a:pt x="2366150" y="-5118"/>
                              <a:pt x="2550616" y="47334"/>
                              <a:pt x="2657167" y="0"/>
                            </a:cubicBezTo>
                            <a:cubicBezTo>
                              <a:pt x="2763718" y="-47334"/>
                              <a:pt x="3233089" y="60480"/>
                              <a:pt x="3423198" y="0"/>
                            </a:cubicBezTo>
                            <a:cubicBezTo>
                              <a:pt x="3613307" y="-60480"/>
                              <a:pt x="3652837" y="2372"/>
                              <a:pt x="3854090" y="0"/>
                            </a:cubicBezTo>
                            <a:cubicBezTo>
                              <a:pt x="4055343" y="-2372"/>
                              <a:pt x="4365944" y="49173"/>
                              <a:pt x="4620120" y="0"/>
                            </a:cubicBezTo>
                            <a:cubicBezTo>
                              <a:pt x="4874296" y="-49173"/>
                              <a:pt x="5116240" y="50451"/>
                              <a:pt x="5386150" y="0"/>
                            </a:cubicBezTo>
                            <a:cubicBezTo>
                              <a:pt x="5656060" y="-50451"/>
                              <a:pt x="5805513" y="25935"/>
                              <a:pt x="5984611" y="0"/>
                            </a:cubicBezTo>
                            <a:cubicBezTo>
                              <a:pt x="6163709" y="-25935"/>
                              <a:pt x="6375517" y="79784"/>
                              <a:pt x="6750642" y="0"/>
                            </a:cubicBezTo>
                            <a:cubicBezTo>
                              <a:pt x="7125767" y="-79784"/>
                              <a:pt x="7121881" y="48973"/>
                              <a:pt x="7265318" y="0"/>
                            </a:cubicBezTo>
                            <a:cubicBezTo>
                              <a:pt x="7408755" y="-48973"/>
                              <a:pt x="7557273" y="8041"/>
                              <a:pt x="7779995" y="0"/>
                            </a:cubicBezTo>
                            <a:cubicBezTo>
                              <a:pt x="8002717" y="-8041"/>
                              <a:pt x="8128741" y="6057"/>
                              <a:pt x="8378456" y="0"/>
                            </a:cubicBezTo>
                            <a:cubicBezTo>
                              <a:pt x="8407266" y="113214"/>
                              <a:pt x="8370394" y="281068"/>
                              <a:pt x="8378456" y="352471"/>
                            </a:cubicBezTo>
                            <a:cubicBezTo>
                              <a:pt x="8386518" y="423874"/>
                              <a:pt x="8359802" y="628451"/>
                              <a:pt x="8378456" y="719328"/>
                            </a:cubicBezTo>
                            <a:cubicBezTo>
                              <a:pt x="8148648" y="781733"/>
                              <a:pt x="7969152" y="695742"/>
                              <a:pt x="7696210" y="719328"/>
                            </a:cubicBezTo>
                            <a:cubicBezTo>
                              <a:pt x="7423268" y="742914"/>
                              <a:pt x="7223964" y="668437"/>
                              <a:pt x="7097749" y="719328"/>
                            </a:cubicBezTo>
                            <a:cubicBezTo>
                              <a:pt x="6971534" y="770219"/>
                              <a:pt x="6914445" y="678417"/>
                              <a:pt x="6750642" y="719328"/>
                            </a:cubicBezTo>
                            <a:cubicBezTo>
                              <a:pt x="6586839" y="760239"/>
                              <a:pt x="6465461" y="713336"/>
                              <a:pt x="6319750" y="719328"/>
                            </a:cubicBezTo>
                            <a:cubicBezTo>
                              <a:pt x="6174039" y="725320"/>
                              <a:pt x="5846968" y="653084"/>
                              <a:pt x="5553719" y="719328"/>
                            </a:cubicBezTo>
                            <a:cubicBezTo>
                              <a:pt x="5260470" y="785572"/>
                              <a:pt x="5231178" y="659088"/>
                              <a:pt x="4955258" y="719328"/>
                            </a:cubicBezTo>
                            <a:cubicBezTo>
                              <a:pt x="4679338" y="779568"/>
                              <a:pt x="4737424" y="712558"/>
                              <a:pt x="4524366" y="719328"/>
                            </a:cubicBezTo>
                            <a:cubicBezTo>
                              <a:pt x="4311308" y="726098"/>
                              <a:pt x="4182982" y="658239"/>
                              <a:pt x="3925905" y="719328"/>
                            </a:cubicBezTo>
                            <a:cubicBezTo>
                              <a:pt x="3668828" y="780417"/>
                              <a:pt x="3648855" y="703019"/>
                              <a:pt x="3578798" y="719328"/>
                            </a:cubicBezTo>
                            <a:cubicBezTo>
                              <a:pt x="3508741" y="735637"/>
                              <a:pt x="3313623" y="707804"/>
                              <a:pt x="3231690" y="719328"/>
                            </a:cubicBezTo>
                            <a:cubicBezTo>
                              <a:pt x="3149757" y="730852"/>
                              <a:pt x="2780006" y="647602"/>
                              <a:pt x="2633229" y="719328"/>
                            </a:cubicBezTo>
                            <a:cubicBezTo>
                              <a:pt x="2486452" y="791054"/>
                              <a:pt x="2294850" y="680770"/>
                              <a:pt x="2202337" y="719328"/>
                            </a:cubicBezTo>
                            <a:cubicBezTo>
                              <a:pt x="2109824" y="757886"/>
                              <a:pt x="1666624" y="716770"/>
                              <a:pt x="1520091" y="719328"/>
                            </a:cubicBezTo>
                            <a:cubicBezTo>
                              <a:pt x="1373558" y="721886"/>
                              <a:pt x="1220999" y="698742"/>
                              <a:pt x="1089199" y="719328"/>
                            </a:cubicBezTo>
                            <a:cubicBezTo>
                              <a:pt x="957399" y="739914"/>
                              <a:pt x="296291" y="647022"/>
                              <a:pt x="0" y="719328"/>
                            </a:cubicBezTo>
                            <a:cubicBezTo>
                              <a:pt x="-15635" y="578701"/>
                              <a:pt x="1667" y="464315"/>
                              <a:pt x="0" y="381244"/>
                            </a:cubicBezTo>
                            <a:cubicBezTo>
                              <a:pt x="-1667" y="298173"/>
                              <a:pt x="30716" y="917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satisfies the same boundary conditions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. It is the risk-neutral expected discounted payoff of the call option and is also the cheapest nonnegative solution subject to the boundary conditions.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3717FF9-2378-5F40-B7A9-4073854BC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4" y="5645381"/>
                <a:ext cx="8394192" cy="996673"/>
              </a:xfrm>
              <a:prstGeom prst="rect">
                <a:avLst/>
              </a:prstGeom>
              <a:blipFill>
                <a:blip r:embed="rId6"/>
                <a:stretch>
                  <a:fillRect l="-755" t="-2500" b="-10000"/>
                </a:stretch>
              </a:blipFill>
              <a:ln>
                <a:solidFill>
                  <a:schemeClr val="accent1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378456"/>
                          <a:gd name="connsiteY0" fmla="*/ 0 h 719328"/>
                          <a:gd name="connsiteX1" fmla="*/ 682246 w 8378456"/>
                          <a:gd name="connsiteY1" fmla="*/ 0 h 719328"/>
                          <a:gd name="connsiteX2" fmla="*/ 1448276 w 8378456"/>
                          <a:gd name="connsiteY2" fmla="*/ 0 h 719328"/>
                          <a:gd name="connsiteX3" fmla="*/ 1879168 w 8378456"/>
                          <a:gd name="connsiteY3" fmla="*/ 0 h 719328"/>
                          <a:gd name="connsiteX4" fmla="*/ 2561414 w 8378456"/>
                          <a:gd name="connsiteY4" fmla="*/ 0 h 719328"/>
                          <a:gd name="connsiteX5" fmla="*/ 2992306 w 8378456"/>
                          <a:gd name="connsiteY5" fmla="*/ 0 h 719328"/>
                          <a:gd name="connsiteX6" fmla="*/ 3590767 w 8378456"/>
                          <a:gd name="connsiteY6" fmla="*/ 0 h 719328"/>
                          <a:gd name="connsiteX7" fmla="*/ 4273013 w 8378456"/>
                          <a:gd name="connsiteY7" fmla="*/ 0 h 719328"/>
                          <a:gd name="connsiteX8" fmla="*/ 4620120 w 8378456"/>
                          <a:gd name="connsiteY8" fmla="*/ 0 h 719328"/>
                          <a:gd name="connsiteX9" fmla="*/ 4967227 w 8378456"/>
                          <a:gd name="connsiteY9" fmla="*/ 0 h 719328"/>
                          <a:gd name="connsiteX10" fmla="*/ 5733258 w 8378456"/>
                          <a:gd name="connsiteY10" fmla="*/ 0 h 719328"/>
                          <a:gd name="connsiteX11" fmla="*/ 6331719 w 8378456"/>
                          <a:gd name="connsiteY11" fmla="*/ 0 h 719328"/>
                          <a:gd name="connsiteX12" fmla="*/ 6678826 w 8378456"/>
                          <a:gd name="connsiteY12" fmla="*/ 0 h 719328"/>
                          <a:gd name="connsiteX13" fmla="*/ 7277287 w 8378456"/>
                          <a:gd name="connsiteY13" fmla="*/ 0 h 719328"/>
                          <a:gd name="connsiteX14" fmla="*/ 8378456 w 8378456"/>
                          <a:gd name="connsiteY14" fmla="*/ 0 h 719328"/>
                          <a:gd name="connsiteX15" fmla="*/ 8378456 w 8378456"/>
                          <a:gd name="connsiteY15" fmla="*/ 352471 h 719328"/>
                          <a:gd name="connsiteX16" fmla="*/ 8378456 w 8378456"/>
                          <a:gd name="connsiteY16" fmla="*/ 719328 h 719328"/>
                          <a:gd name="connsiteX17" fmla="*/ 8031349 w 8378456"/>
                          <a:gd name="connsiteY17" fmla="*/ 719328 h 719328"/>
                          <a:gd name="connsiteX18" fmla="*/ 7265318 w 8378456"/>
                          <a:gd name="connsiteY18" fmla="*/ 719328 h 719328"/>
                          <a:gd name="connsiteX19" fmla="*/ 6583073 w 8378456"/>
                          <a:gd name="connsiteY19" fmla="*/ 719328 h 719328"/>
                          <a:gd name="connsiteX20" fmla="*/ 5900827 w 8378456"/>
                          <a:gd name="connsiteY20" fmla="*/ 719328 h 719328"/>
                          <a:gd name="connsiteX21" fmla="*/ 5218581 w 8378456"/>
                          <a:gd name="connsiteY21" fmla="*/ 719328 h 719328"/>
                          <a:gd name="connsiteX22" fmla="*/ 4787689 w 8378456"/>
                          <a:gd name="connsiteY22" fmla="*/ 719328 h 719328"/>
                          <a:gd name="connsiteX23" fmla="*/ 4021659 w 8378456"/>
                          <a:gd name="connsiteY23" fmla="*/ 719328 h 719328"/>
                          <a:gd name="connsiteX24" fmla="*/ 3423198 w 8378456"/>
                          <a:gd name="connsiteY24" fmla="*/ 719328 h 719328"/>
                          <a:gd name="connsiteX25" fmla="*/ 3076090 w 8378456"/>
                          <a:gd name="connsiteY25" fmla="*/ 719328 h 719328"/>
                          <a:gd name="connsiteX26" fmla="*/ 2477629 w 8378456"/>
                          <a:gd name="connsiteY26" fmla="*/ 719328 h 719328"/>
                          <a:gd name="connsiteX27" fmla="*/ 1962953 w 8378456"/>
                          <a:gd name="connsiteY27" fmla="*/ 719328 h 719328"/>
                          <a:gd name="connsiteX28" fmla="*/ 1448276 w 8378456"/>
                          <a:gd name="connsiteY28" fmla="*/ 719328 h 719328"/>
                          <a:gd name="connsiteX29" fmla="*/ 933599 w 8378456"/>
                          <a:gd name="connsiteY29" fmla="*/ 719328 h 719328"/>
                          <a:gd name="connsiteX30" fmla="*/ 0 w 8378456"/>
                          <a:gd name="connsiteY30" fmla="*/ 719328 h 719328"/>
                          <a:gd name="connsiteX31" fmla="*/ 0 w 8378456"/>
                          <a:gd name="connsiteY31" fmla="*/ 352471 h 719328"/>
                          <a:gd name="connsiteX32" fmla="*/ 0 w 8378456"/>
                          <a:gd name="connsiteY32" fmla="*/ 0 h 7193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378456" h="719328" fill="none" extrusionOk="0">
                            <a:moveTo>
                              <a:pt x="0" y="0"/>
                            </a:moveTo>
                            <a:cubicBezTo>
                              <a:pt x="175770" y="-24849"/>
                              <a:pt x="359394" y="36036"/>
                              <a:pt x="682246" y="0"/>
                            </a:cubicBezTo>
                            <a:cubicBezTo>
                              <a:pt x="1005098" y="-36036"/>
                              <a:pt x="1110387" y="28472"/>
                              <a:pt x="1448276" y="0"/>
                            </a:cubicBezTo>
                            <a:cubicBezTo>
                              <a:pt x="1786165" y="-28472"/>
                              <a:pt x="1790065" y="32449"/>
                              <a:pt x="1879168" y="0"/>
                            </a:cubicBezTo>
                            <a:cubicBezTo>
                              <a:pt x="1968271" y="-32449"/>
                              <a:pt x="2381538" y="72195"/>
                              <a:pt x="2561414" y="0"/>
                            </a:cubicBezTo>
                            <a:cubicBezTo>
                              <a:pt x="2741290" y="-72195"/>
                              <a:pt x="2827212" y="5311"/>
                              <a:pt x="2992306" y="0"/>
                            </a:cubicBezTo>
                            <a:cubicBezTo>
                              <a:pt x="3157400" y="-5311"/>
                              <a:pt x="3429220" y="44112"/>
                              <a:pt x="3590767" y="0"/>
                            </a:cubicBezTo>
                            <a:cubicBezTo>
                              <a:pt x="3752314" y="-44112"/>
                              <a:pt x="4125586" y="41207"/>
                              <a:pt x="4273013" y="0"/>
                            </a:cubicBezTo>
                            <a:cubicBezTo>
                              <a:pt x="4420440" y="-41207"/>
                              <a:pt x="4532054" y="40168"/>
                              <a:pt x="4620120" y="0"/>
                            </a:cubicBezTo>
                            <a:cubicBezTo>
                              <a:pt x="4708186" y="-40168"/>
                              <a:pt x="4806005" y="14147"/>
                              <a:pt x="4967227" y="0"/>
                            </a:cubicBezTo>
                            <a:cubicBezTo>
                              <a:pt x="5128449" y="-14147"/>
                              <a:pt x="5402942" y="11368"/>
                              <a:pt x="5733258" y="0"/>
                            </a:cubicBezTo>
                            <a:cubicBezTo>
                              <a:pt x="6063574" y="-11368"/>
                              <a:pt x="6093925" y="22362"/>
                              <a:pt x="6331719" y="0"/>
                            </a:cubicBezTo>
                            <a:cubicBezTo>
                              <a:pt x="6569513" y="-22362"/>
                              <a:pt x="6530601" y="19526"/>
                              <a:pt x="6678826" y="0"/>
                            </a:cubicBezTo>
                            <a:cubicBezTo>
                              <a:pt x="6827051" y="-19526"/>
                              <a:pt x="7154934" y="48569"/>
                              <a:pt x="7277287" y="0"/>
                            </a:cubicBezTo>
                            <a:cubicBezTo>
                              <a:pt x="7399640" y="-48569"/>
                              <a:pt x="8046860" y="40518"/>
                              <a:pt x="8378456" y="0"/>
                            </a:cubicBezTo>
                            <a:cubicBezTo>
                              <a:pt x="8420546" y="90432"/>
                              <a:pt x="8370700" y="246726"/>
                              <a:pt x="8378456" y="352471"/>
                            </a:cubicBezTo>
                            <a:cubicBezTo>
                              <a:pt x="8386212" y="458216"/>
                              <a:pt x="8371436" y="548445"/>
                              <a:pt x="8378456" y="719328"/>
                            </a:cubicBezTo>
                            <a:cubicBezTo>
                              <a:pt x="8305670" y="738174"/>
                              <a:pt x="8132309" y="691651"/>
                              <a:pt x="8031349" y="719328"/>
                            </a:cubicBezTo>
                            <a:cubicBezTo>
                              <a:pt x="7930389" y="747005"/>
                              <a:pt x="7566694" y="629297"/>
                              <a:pt x="7265318" y="719328"/>
                            </a:cubicBezTo>
                            <a:cubicBezTo>
                              <a:pt x="6963942" y="809359"/>
                              <a:pt x="6813261" y="641870"/>
                              <a:pt x="6583073" y="719328"/>
                            </a:cubicBezTo>
                            <a:cubicBezTo>
                              <a:pt x="6352885" y="796786"/>
                              <a:pt x="6173841" y="648025"/>
                              <a:pt x="5900827" y="719328"/>
                            </a:cubicBezTo>
                            <a:cubicBezTo>
                              <a:pt x="5627813" y="790631"/>
                              <a:pt x="5378266" y="644065"/>
                              <a:pt x="5218581" y="719328"/>
                            </a:cubicBezTo>
                            <a:cubicBezTo>
                              <a:pt x="5058896" y="794591"/>
                              <a:pt x="4912263" y="705176"/>
                              <a:pt x="4787689" y="719328"/>
                            </a:cubicBezTo>
                            <a:cubicBezTo>
                              <a:pt x="4663115" y="733480"/>
                              <a:pt x="4220770" y="658630"/>
                              <a:pt x="4021659" y="719328"/>
                            </a:cubicBezTo>
                            <a:cubicBezTo>
                              <a:pt x="3822548" y="780026"/>
                              <a:pt x="3670349" y="657890"/>
                              <a:pt x="3423198" y="719328"/>
                            </a:cubicBezTo>
                            <a:cubicBezTo>
                              <a:pt x="3176047" y="780766"/>
                              <a:pt x="3186060" y="683375"/>
                              <a:pt x="3076090" y="719328"/>
                            </a:cubicBezTo>
                            <a:cubicBezTo>
                              <a:pt x="2966120" y="755281"/>
                              <a:pt x="2727910" y="663277"/>
                              <a:pt x="2477629" y="719328"/>
                            </a:cubicBezTo>
                            <a:cubicBezTo>
                              <a:pt x="2227348" y="775379"/>
                              <a:pt x="2145374" y="711836"/>
                              <a:pt x="1962953" y="719328"/>
                            </a:cubicBezTo>
                            <a:cubicBezTo>
                              <a:pt x="1780532" y="726820"/>
                              <a:pt x="1665529" y="681243"/>
                              <a:pt x="1448276" y="719328"/>
                            </a:cubicBezTo>
                            <a:cubicBezTo>
                              <a:pt x="1231023" y="757413"/>
                              <a:pt x="1111253" y="660225"/>
                              <a:pt x="933599" y="719328"/>
                            </a:cubicBezTo>
                            <a:cubicBezTo>
                              <a:pt x="755945" y="778431"/>
                              <a:pt x="251708" y="611021"/>
                              <a:pt x="0" y="719328"/>
                            </a:cubicBezTo>
                            <a:cubicBezTo>
                              <a:pt x="-13796" y="590890"/>
                              <a:pt x="1504" y="480270"/>
                              <a:pt x="0" y="352471"/>
                            </a:cubicBezTo>
                            <a:cubicBezTo>
                              <a:pt x="-1504" y="224672"/>
                              <a:pt x="36383" y="162238"/>
                              <a:pt x="0" y="0"/>
                            </a:cubicBezTo>
                            <a:close/>
                          </a:path>
                          <a:path w="8378456" h="719328" stroke="0" extrusionOk="0">
                            <a:moveTo>
                              <a:pt x="0" y="0"/>
                            </a:moveTo>
                            <a:cubicBezTo>
                              <a:pt x="112048" y="-3705"/>
                              <a:pt x="293978" y="23164"/>
                              <a:pt x="514677" y="0"/>
                            </a:cubicBezTo>
                            <a:cubicBezTo>
                              <a:pt x="735376" y="-23164"/>
                              <a:pt x="708546" y="29708"/>
                              <a:pt x="861784" y="0"/>
                            </a:cubicBezTo>
                            <a:cubicBezTo>
                              <a:pt x="1015022" y="-29708"/>
                              <a:pt x="1425599" y="38026"/>
                              <a:pt x="1627814" y="0"/>
                            </a:cubicBezTo>
                            <a:cubicBezTo>
                              <a:pt x="1830029" y="-38026"/>
                              <a:pt x="1918832" y="5118"/>
                              <a:pt x="2142491" y="0"/>
                            </a:cubicBezTo>
                            <a:cubicBezTo>
                              <a:pt x="2366150" y="-5118"/>
                              <a:pt x="2550616" y="47334"/>
                              <a:pt x="2657167" y="0"/>
                            </a:cubicBezTo>
                            <a:cubicBezTo>
                              <a:pt x="2763718" y="-47334"/>
                              <a:pt x="3233089" y="60480"/>
                              <a:pt x="3423198" y="0"/>
                            </a:cubicBezTo>
                            <a:cubicBezTo>
                              <a:pt x="3613307" y="-60480"/>
                              <a:pt x="3652837" y="2372"/>
                              <a:pt x="3854090" y="0"/>
                            </a:cubicBezTo>
                            <a:cubicBezTo>
                              <a:pt x="4055343" y="-2372"/>
                              <a:pt x="4365944" y="49173"/>
                              <a:pt x="4620120" y="0"/>
                            </a:cubicBezTo>
                            <a:cubicBezTo>
                              <a:pt x="4874296" y="-49173"/>
                              <a:pt x="5116240" y="50451"/>
                              <a:pt x="5386150" y="0"/>
                            </a:cubicBezTo>
                            <a:cubicBezTo>
                              <a:pt x="5656060" y="-50451"/>
                              <a:pt x="5805513" y="25935"/>
                              <a:pt x="5984611" y="0"/>
                            </a:cubicBezTo>
                            <a:cubicBezTo>
                              <a:pt x="6163709" y="-25935"/>
                              <a:pt x="6375517" y="79784"/>
                              <a:pt x="6750642" y="0"/>
                            </a:cubicBezTo>
                            <a:cubicBezTo>
                              <a:pt x="7125767" y="-79784"/>
                              <a:pt x="7121881" y="48973"/>
                              <a:pt x="7265318" y="0"/>
                            </a:cubicBezTo>
                            <a:cubicBezTo>
                              <a:pt x="7408755" y="-48973"/>
                              <a:pt x="7557273" y="8041"/>
                              <a:pt x="7779995" y="0"/>
                            </a:cubicBezTo>
                            <a:cubicBezTo>
                              <a:pt x="8002717" y="-8041"/>
                              <a:pt x="8128741" y="6057"/>
                              <a:pt x="8378456" y="0"/>
                            </a:cubicBezTo>
                            <a:cubicBezTo>
                              <a:pt x="8407266" y="113214"/>
                              <a:pt x="8370394" y="281068"/>
                              <a:pt x="8378456" y="352471"/>
                            </a:cubicBezTo>
                            <a:cubicBezTo>
                              <a:pt x="8386518" y="423874"/>
                              <a:pt x="8359802" y="628451"/>
                              <a:pt x="8378456" y="719328"/>
                            </a:cubicBezTo>
                            <a:cubicBezTo>
                              <a:pt x="8148648" y="781733"/>
                              <a:pt x="7969152" y="695742"/>
                              <a:pt x="7696210" y="719328"/>
                            </a:cubicBezTo>
                            <a:cubicBezTo>
                              <a:pt x="7423268" y="742914"/>
                              <a:pt x="7223964" y="668437"/>
                              <a:pt x="7097749" y="719328"/>
                            </a:cubicBezTo>
                            <a:cubicBezTo>
                              <a:pt x="6971534" y="770219"/>
                              <a:pt x="6914445" y="678417"/>
                              <a:pt x="6750642" y="719328"/>
                            </a:cubicBezTo>
                            <a:cubicBezTo>
                              <a:pt x="6586839" y="760239"/>
                              <a:pt x="6465461" y="713336"/>
                              <a:pt x="6319750" y="719328"/>
                            </a:cubicBezTo>
                            <a:cubicBezTo>
                              <a:pt x="6174039" y="725320"/>
                              <a:pt x="5846968" y="653084"/>
                              <a:pt x="5553719" y="719328"/>
                            </a:cubicBezTo>
                            <a:cubicBezTo>
                              <a:pt x="5260470" y="785572"/>
                              <a:pt x="5231178" y="659088"/>
                              <a:pt x="4955258" y="719328"/>
                            </a:cubicBezTo>
                            <a:cubicBezTo>
                              <a:pt x="4679338" y="779568"/>
                              <a:pt x="4737424" y="712558"/>
                              <a:pt x="4524366" y="719328"/>
                            </a:cubicBezTo>
                            <a:cubicBezTo>
                              <a:pt x="4311308" y="726098"/>
                              <a:pt x="4182982" y="658239"/>
                              <a:pt x="3925905" y="719328"/>
                            </a:cubicBezTo>
                            <a:cubicBezTo>
                              <a:pt x="3668828" y="780417"/>
                              <a:pt x="3648855" y="703019"/>
                              <a:pt x="3578798" y="719328"/>
                            </a:cubicBezTo>
                            <a:cubicBezTo>
                              <a:pt x="3508741" y="735637"/>
                              <a:pt x="3313623" y="707804"/>
                              <a:pt x="3231690" y="719328"/>
                            </a:cubicBezTo>
                            <a:cubicBezTo>
                              <a:pt x="3149757" y="730852"/>
                              <a:pt x="2780006" y="647602"/>
                              <a:pt x="2633229" y="719328"/>
                            </a:cubicBezTo>
                            <a:cubicBezTo>
                              <a:pt x="2486452" y="791054"/>
                              <a:pt x="2294850" y="680770"/>
                              <a:pt x="2202337" y="719328"/>
                            </a:cubicBezTo>
                            <a:cubicBezTo>
                              <a:pt x="2109824" y="757886"/>
                              <a:pt x="1666624" y="716770"/>
                              <a:pt x="1520091" y="719328"/>
                            </a:cubicBezTo>
                            <a:cubicBezTo>
                              <a:pt x="1373558" y="721886"/>
                              <a:pt x="1220999" y="698742"/>
                              <a:pt x="1089199" y="719328"/>
                            </a:cubicBezTo>
                            <a:cubicBezTo>
                              <a:pt x="957399" y="739914"/>
                              <a:pt x="296291" y="647022"/>
                              <a:pt x="0" y="719328"/>
                            </a:cubicBezTo>
                            <a:cubicBezTo>
                              <a:pt x="-15635" y="578701"/>
                              <a:pt x="1667" y="464315"/>
                              <a:pt x="0" y="381244"/>
                            </a:cubicBezTo>
                            <a:cubicBezTo>
                              <a:pt x="-1667" y="298173"/>
                              <a:pt x="30716" y="917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FA9B6561-9CF8-7A49-A618-9E50EF08DC8B}"/>
              </a:ext>
            </a:extLst>
          </p:cNvPr>
          <p:cNvSpPr/>
          <p:nvPr/>
        </p:nvSpPr>
        <p:spPr>
          <a:xfrm>
            <a:off x="2414016" y="2525952"/>
            <a:ext cx="1133856" cy="633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AB54D0-C30D-F947-8057-8AECF357604F}"/>
              </a:ext>
            </a:extLst>
          </p:cNvPr>
          <p:cNvSpPr/>
          <p:nvPr/>
        </p:nvSpPr>
        <p:spPr>
          <a:xfrm>
            <a:off x="1761744" y="4787524"/>
            <a:ext cx="1133856" cy="633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2958" cy="1092000"/>
          </a:xfrm>
        </p:spPr>
        <p:txBody>
          <a:bodyPr/>
          <a:lstStyle/>
          <a:p>
            <a:r>
              <a:rPr lang="en-US" dirty="0"/>
              <a:t>Some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36192"/>
                <a:ext cx="8442960" cy="201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itchFamily="2" charset="2"/>
                  <a:buChar char="§"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There is an arbitrage even though an equivalent local martingale measure exists.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1800" spc="-100" dirty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8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8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18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18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8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8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l-GR" altLang="zh-CN" sz="1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den>
                    </m:f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satisfies the PDF subject to a terminal condition of 0 at time T. Thus, it represents the value of a dynamic trading strategy that turns a positive amount of money into nothing almost surely by time T. (a </a:t>
                </a:r>
                <a:r>
                  <a:rPr lang="en-US" altLang="zh-CN" sz="18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“suicide strategy” 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by Harrison and </a:t>
                </a:r>
                <a:r>
                  <a:rPr lang="en-US" altLang="zh-CN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Pliska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(1981))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1800" spc="-100" dirty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6192"/>
                <a:ext cx="8442960" cy="2011680"/>
              </a:xfrm>
              <a:prstGeom prst="rect">
                <a:avLst/>
              </a:prstGeom>
              <a:blipFill>
                <a:blip r:embed="rId3"/>
                <a:stretch>
                  <a:fillRect l="-602" t="-1258" r="-602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E9D3A0-9A54-0E4C-B7D2-C2A855F4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54184"/>
            <a:ext cx="8442960" cy="673848"/>
          </a:xfrm>
          <a:solidFill>
            <a:schemeClr val="bg1"/>
          </a:solidFill>
          <a:ln>
            <a:solidFill>
              <a:schemeClr val="accent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378456"/>
                      <a:gd name="connsiteY0" fmla="*/ 0 h 719328"/>
                      <a:gd name="connsiteX1" fmla="*/ 682246 w 8378456"/>
                      <a:gd name="connsiteY1" fmla="*/ 0 h 719328"/>
                      <a:gd name="connsiteX2" fmla="*/ 1448276 w 8378456"/>
                      <a:gd name="connsiteY2" fmla="*/ 0 h 719328"/>
                      <a:gd name="connsiteX3" fmla="*/ 1879168 w 8378456"/>
                      <a:gd name="connsiteY3" fmla="*/ 0 h 719328"/>
                      <a:gd name="connsiteX4" fmla="*/ 2561414 w 8378456"/>
                      <a:gd name="connsiteY4" fmla="*/ 0 h 719328"/>
                      <a:gd name="connsiteX5" fmla="*/ 2992306 w 8378456"/>
                      <a:gd name="connsiteY5" fmla="*/ 0 h 719328"/>
                      <a:gd name="connsiteX6" fmla="*/ 3590767 w 8378456"/>
                      <a:gd name="connsiteY6" fmla="*/ 0 h 719328"/>
                      <a:gd name="connsiteX7" fmla="*/ 4273013 w 8378456"/>
                      <a:gd name="connsiteY7" fmla="*/ 0 h 719328"/>
                      <a:gd name="connsiteX8" fmla="*/ 4620120 w 8378456"/>
                      <a:gd name="connsiteY8" fmla="*/ 0 h 719328"/>
                      <a:gd name="connsiteX9" fmla="*/ 4967227 w 8378456"/>
                      <a:gd name="connsiteY9" fmla="*/ 0 h 719328"/>
                      <a:gd name="connsiteX10" fmla="*/ 5733258 w 8378456"/>
                      <a:gd name="connsiteY10" fmla="*/ 0 h 719328"/>
                      <a:gd name="connsiteX11" fmla="*/ 6331719 w 8378456"/>
                      <a:gd name="connsiteY11" fmla="*/ 0 h 719328"/>
                      <a:gd name="connsiteX12" fmla="*/ 6678826 w 8378456"/>
                      <a:gd name="connsiteY12" fmla="*/ 0 h 719328"/>
                      <a:gd name="connsiteX13" fmla="*/ 7277287 w 8378456"/>
                      <a:gd name="connsiteY13" fmla="*/ 0 h 719328"/>
                      <a:gd name="connsiteX14" fmla="*/ 8378456 w 8378456"/>
                      <a:gd name="connsiteY14" fmla="*/ 0 h 719328"/>
                      <a:gd name="connsiteX15" fmla="*/ 8378456 w 8378456"/>
                      <a:gd name="connsiteY15" fmla="*/ 352471 h 719328"/>
                      <a:gd name="connsiteX16" fmla="*/ 8378456 w 8378456"/>
                      <a:gd name="connsiteY16" fmla="*/ 719328 h 719328"/>
                      <a:gd name="connsiteX17" fmla="*/ 8031349 w 8378456"/>
                      <a:gd name="connsiteY17" fmla="*/ 719328 h 719328"/>
                      <a:gd name="connsiteX18" fmla="*/ 7265318 w 8378456"/>
                      <a:gd name="connsiteY18" fmla="*/ 719328 h 719328"/>
                      <a:gd name="connsiteX19" fmla="*/ 6583073 w 8378456"/>
                      <a:gd name="connsiteY19" fmla="*/ 719328 h 719328"/>
                      <a:gd name="connsiteX20" fmla="*/ 5900827 w 8378456"/>
                      <a:gd name="connsiteY20" fmla="*/ 719328 h 719328"/>
                      <a:gd name="connsiteX21" fmla="*/ 5218581 w 8378456"/>
                      <a:gd name="connsiteY21" fmla="*/ 719328 h 719328"/>
                      <a:gd name="connsiteX22" fmla="*/ 4787689 w 8378456"/>
                      <a:gd name="connsiteY22" fmla="*/ 719328 h 719328"/>
                      <a:gd name="connsiteX23" fmla="*/ 4021659 w 8378456"/>
                      <a:gd name="connsiteY23" fmla="*/ 719328 h 719328"/>
                      <a:gd name="connsiteX24" fmla="*/ 3423198 w 8378456"/>
                      <a:gd name="connsiteY24" fmla="*/ 719328 h 719328"/>
                      <a:gd name="connsiteX25" fmla="*/ 3076090 w 8378456"/>
                      <a:gd name="connsiteY25" fmla="*/ 719328 h 719328"/>
                      <a:gd name="connsiteX26" fmla="*/ 2477629 w 8378456"/>
                      <a:gd name="connsiteY26" fmla="*/ 719328 h 719328"/>
                      <a:gd name="connsiteX27" fmla="*/ 1962953 w 8378456"/>
                      <a:gd name="connsiteY27" fmla="*/ 719328 h 719328"/>
                      <a:gd name="connsiteX28" fmla="*/ 1448276 w 8378456"/>
                      <a:gd name="connsiteY28" fmla="*/ 719328 h 719328"/>
                      <a:gd name="connsiteX29" fmla="*/ 933599 w 8378456"/>
                      <a:gd name="connsiteY29" fmla="*/ 719328 h 719328"/>
                      <a:gd name="connsiteX30" fmla="*/ 0 w 8378456"/>
                      <a:gd name="connsiteY30" fmla="*/ 719328 h 719328"/>
                      <a:gd name="connsiteX31" fmla="*/ 0 w 8378456"/>
                      <a:gd name="connsiteY31" fmla="*/ 352471 h 719328"/>
                      <a:gd name="connsiteX32" fmla="*/ 0 w 8378456"/>
                      <a:gd name="connsiteY32" fmla="*/ 0 h 719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378456" h="719328" fill="none" extrusionOk="0">
                        <a:moveTo>
                          <a:pt x="0" y="0"/>
                        </a:moveTo>
                        <a:cubicBezTo>
                          <a:pt x="175770" y="-24849"/>
                          <a:pt x="359394" y="36036"/>
                          <a:pt x="682246" y="0"/>
                        </a:cubicBezTo>
                        <a:cubicBezTo>
                          <a:pt x="1005098" y="-36036"/>
                          <a:pt x="1110387" y="28472"/>
                          <a:pt x="1448276" y="0"/>
                        </a:cubicBezTo>
                        <a:cubicBezTo>
                          <a:pt x="1786165" y="-28472"/>
                          <a:pt x="1790065" y="32449"/>
                          <a:pt x="1879168" y="0"/>
                        </a:cubicBezTo>
                        <a:cubicBezTo>
                          <a:pt x="1968271" y="-32449"/>
                          <a:pt x="2381538" y="72195"/>
                          <a:pt x="2561414" y="0"/>
                        </a:cubicBezTo>
                        <a:cubicBezTo>
                          <a:pt x="2741290" y="-72195"/>
                          <a:pt x="2827212" y="5311"/>
                          <a:pt x="2992306" y="0"/>
                        </a:cubicBezTo>
                        <a:cubicBezTo>
                          <a:pt x="3157400" y="-5311"/>
                          <a:pt x="3429220" y="44112"/>
                          <a:pt x="3590767" y="0"/>
                        </a:cubicBezTo>
                        <a:cubicBezTo>
                          <a:pt x="3752314" y="-44112"/>
                          <a:pt x="4125586" y="41207"/>
                          <a:pt x="4273013" y="0"/>
                        </a:cubicBezTo>
                        <a:cubicBezTo>
                          <a:pt x="4420440" y="-41207"/>
                          <a:pt x="4532054" y="40168"/>
                          <a:pt x="4620120" y="0"/>
                        </a:cubicBezTo>
                        <a:cubicBezTo>
                          <a:pt x="4708186" y="-40168"/>
                          <a:pt x="4806005" y="14147"/>
                          <a:pt x="4967227" y="0"/>
                        </a:cubicBezTo>
                        <a:cubicBezTo>
                          <a:pt x="5128449" y="-14147"/>
                          <a:pt x="5402942" y="11368"/>
                          <a:pt x="5733258" y="0"/>
                        </a:cubicBezTo>
                        <a:cubicBezTo>
                          <a:pt x="6063574" y="-11368"/>
                          <a:pt x="6093925" y="22362"/>
                          <a:pt x="6331719" y="0"/>
                        </a:cubicBezTo>
                        <a:cubicBezTo>
                          <a:pt x="6569513" y="-22362"/>
                          <a:pt x="6530601" y="19526"/>
                          <a:pt x="6678826" y="0"/>
                        </a:cubicBezTo>
                        <a:cubicBezTo>
                          <a:pt x="6827051" y="-19526"/>
                          <a:pt x="7154934" y="48569"/>
                          <a:pt x="7277287" y="0"/>
                        </a:cubicBezTo>
                        <a:cubicBezTo>
                          <a:pt x="7399640" y="-48569"/>
                          <a:pt x="8046860" y="40518"/>
                          <a:pt x="8378456" y="0"/>
                        </a:cubicBezTo>
                        <a:cubicBezTo>
                          <a:pt x="8420546" y="90432"/>
                          <a:pt x="8370700" y="246726"/>
                          <a:pt x="8378456" y="352471"/>
                        </a:cubicBezTo>
                        <a:cubicBezTo>
                          <a:pt x="8386212" y="458216"/>
                          <a:pt x="8371436" y="548445"/>
                          <a:pt x="8378456" y="719328"/>
                        </a:cubicBezTo>
                        <a:cubicBezTo>
                          <a:pt x="8305670" y="738174"/>
                          <a:pt x="8132309" y="691651"/>
                          <a:pt x="8031349" y="719328"/>
                        </a:cubicBezTo>
                        <a:cubicBezTo>
                          <a:pt x="7930389" y="747005"/>
                          <a:pt x="7566694" y="629297"/>
                          <a:pt x="7265318" y="719328"/>
                        </a:cubicBezTo>
                        <a:cubicBezTo>
                          <a:pt x="6963942" y="809359"/>
                          <a:pt x="6813261" y="641870"/>
                          <a:pt x="6583073" y="719328"/>
                        </a:cubicBezTo>
                        <a:cubicBezTo>
                          <a:pt x="6352885" y="796786"/>
                          <a:pt x="6173841" y="648025"/>
                          <a:pt x="5900827" y="719328"/>
                        </a:cubicBezTo>
                        <a:cubicBezTo>
                          <a:pt x="5627813" y="790631"/>
                          <a:pt x="5378266" y="644065"/>
                          <a:pt x="5218581" y="719328"/>
                        </a:cubicBezTo>
                        <a:cubicBezTo>
                          <a:pt x="5058896" y="794591"/>
                          <a:pt x="4912263" y="705176"/>
                          <a:pt x="4787689" y="719328"/>
                        </a:cubicBezTo>
                        <a:cubicBezTo>
                          <a:pt x="4663115" y="733480"/>
                          <a:pt x="4220770" y="658630"/>
                          <a:pt x="4021659" y="719328"/>
                        </a:cubicBezTo>
                        <a:cubicBezTo>
                          <a:pt x="3822548" y="780026"/>
                          <a:pt x="3670349" y="657890"/>
                          <a:pt x="3423198" y="719328"/>
                        </a:cubicBezTo>
                        <a:cubicBezTo>
                          <a:pt x="3176047" y="780766"/>
                          <a:pt x="3186060" y="683375"/>
                          <a:pt x="3076090" y="719328"/>
                        </a:cubicBezTo>
                        <a:cubicBezTo>
                          <a:pt x="2966120" y="755281"/>
                          <a:pt x="2727910" y="663277"/>
                          <a:pt x="2477629" y="719328"/>
                        </a:cubicBezTo>
                        <a:cubicBezTo>
                          <a:pt x="2227348" y="775379"/>
                          <a:pt x="2145374" y="711836"/>
                          <a:pt x="1962953" y="719328"/>
                        </a:cubicBezTo>
                        <a:cubicBezTo>
                          <a:pt x="1780532" y="726820"/>
                          <a:pt x="1665529" y="681243"/>
                          <a:pt x="1448276" y="719328"/>
                        </a:cubicBezTo>
                        <a:cubicBezTo>
                          <a:pt x="1231023" y="757413"/>
                          <a:pt x="1111253" y="660225"/>
                          <a:pt x="933599" y="719328"/>
                        </a:cubicBezTo>
                        <a:cubicBezTo>
                          <a:pt x="755945" y="778431"/>
                          <a:pt x="251708" y="611021"/>
                          <a:pt x="0" y="719328"/>
                        </a:cubicBezTo>
                        <a:cubicBezTo>
                          <a:pt x="-13796" y="590890"/>
                          <a:pt x="1504" y="480270"/>
                          <a:pt x="0" y="352471"/>
                        </a:cubicBezTo>
                        <a:cubicBezTo>
                          <a:pt x="-1504" y="224672"/>
                          <a:pt x="36383" y="162238"/>
                          <a:pt x="0" y="0"/>
                        </a:cubicBezTo>
                        <a:close/>
                      </a:path>
                      <a:path w="8378456" h="719328" stroke="0" extrusionOk="0">
                        <a:moveTo>
                          <a:pt x="0" y="0"/>
                        </a:moveTo>
                        <a:cubicBezTo>
                          <a:pt x="112048" y="-3705"/>
                          <a:pt x="293978" y="23164"/>
                          <a:pt x="514677" y="0"/>
                        </a:cubicBezTo>
                        <a:cubicBezTo>
                          <a:pt x="735376" y="-23164"/>
                          <a:pt x="708546" y="29708"/>
                          <a:pt x="861784" y="0"/>
                        </a:cubicBezTo>
                        <a:cubicBezTo>
                          <a:pt x="1015022" y="-29708"/>
                          <a:pt x="1425599" y="38026"/>
                          <a:pt x="1627814" y="0"/>
                        </a:cubicBezTo>
                        <a:cubicBezTo>
                          <a:pt x="1830029" y="-38026"/>
                          <a:pt x="1918832" y="5118"/>
                          <a:pt x="2142491" y="0"/>
                        </a:cubicBezTo>
                        <a:cubicBezTo>
                          <a:pt x="2366150" y="-5118"/>
                          <a:pt x="2550616" y="47334"/>
                          <a:pt x="2657167" y="0"/>
                        </a:cubicBezTo>
                        <a:cubicBezTo>
                          <a:pt x="2763718" y="-47334"/>
                          <a:pt x="3233089" y="60480"/>
                          <a:pt x="3423198" y="0"/>
                        </a:cubicBezTo>
                        <a:cubicBezTo>
                          <a:pt x="3613307" y="-60480"/>
                          <a:pt x="3652837" y="2372"/>
                          <a:pt x="3854090" y="0"/>
                        </a:cubicBezTo>
                        <a:cubicBezTo>
                          <a:pt x="4055343" y="-2372"/>
                          <a:pt x="4365944" y="49173"/>
                          <a:pt x="4620120" y="0"/>
                        </a:cubicBezTo>
                        <a:cubicBezTo>
                          <a:pt x="4874296" y="-49173"/>
                          <a:pt x="5116240" y="50451"/>
                          <a:pt x="5386150" y="0"/>
                        </a:cubicBezTo>
                        <a:cubicBezTo>
                          <a:pt x="5656060" y="-50451"/>
                          <a:pt x="5805513" y="25935"/>
                          <a:pt x="5984611" y="0"/>
                        </a:cubicBezTo>
                        <a:cubicBezTo>
                          <a:pt x="6163709" y="-25935"/>
                          <a:pt x="6375517" y="79784"/>
                          <a:pt x="6750642" y="0"/>
                        </a:cubicBezTo>
                        <a:cubicBezTo>
                          <a:pt x="7125767" y="-79784"/>
                          <a:pt x="7121881" y="48973"/>
                          <a:pt x="7265318" y="0"/>
                        </a:cubicBezTo>
                        <a:cubicBezTo>
                          <a:pt x="7408755" y="-48973"/>
                          <a:pt x="7557273" y="8041"/>
                          <a:pt x="7779995" y="0"/>
                        </a:cubicBezTo>
                        <a:cubicBezTo>
                          <a:pt x="8002717" y="-8041"/>
                          <a:pt x="8128741" y="6057"/>
                          <a:pt x="8378456" y="0"/>
                        </a:cubicBezTo>
                        <a:cubicBezTo>
                          <a:pt x="8407266" y="113214"/>
                          <a:pt x="8370394" y="281068"/>
                          <a:pt x="8378456" y="352471"/>
                        </a:cubicBezTo>
                        <a:cubicBezTo>
                          <a:pt x="8386518" y="423874"/>
                          <a:pt x="8359802" y="628451"/>
                          <a:pt x="8378456" y="719328"/>
                        </a:cubicBezTo>
                        <a:cubicBezTo>
                          <a:pt x="8148648" y="781733"/>
                          <a:pt x="7969152" y="695742"/>
                          <a:pt x="7696210" y="719328"/>
                        </a:cubicBezTo>
                        <a:cubicBezTo>
                          <a:pt x="7423268" y="742914"/>
                          <a:pt x="7223964" y="668437"/>
                          <a:pt x="7097749" y="719328"/>
                        </a:cubicBezTo>
                        <a:cubicBezTo>
                          <a:pt x="6971534" y="770219"/>
                          <a:pt x="6914445" y="678417"/>
                          <a:pt x="6750642" y="719328"/>
                        </a:cubicBezTo>
                        <a:cubicBezTo>
                          <a:pt x="6586839" y="760239"/>
                          <a:pt x="6465461" y="713336"/>
                          <a:pt x="6319750" y="719328"/>
                        </a:cubicBezTo>
                        <a:cubicBezTo>
                          <a:pt x="6174039" y="725320"/>
                          <a:pt x="5846968" y="653084"/>
                          <a:pt x="5553719" y="719328"/>
                        </a:cubicBezTo>
                        <a:cubicBezTo>
                          <a:pt x="5260470" y="785572"/>
                          <a:pt x="5231178" y="659088"/>
                          <a:pt x="4955258" y="719328"/>
                        </a:cubicBezTo>
                        <a:cubicBezTo>
                          <a:pt x="4679338" y="779568"/>
                          <a:pt x="4737424" y="712558"/>
                          <a:pt x="4524366" y="719328"/>
                        </a:cubicBezTo>
                        <a:cubicBezTo>
                          <a:pt x="4311308" y="726098"/>
                          <a:pt x="4182982" y="658239"/>
                          <a:pt x="3925905" y="719328"/>
                        </a:cubicBezTo>
                        <a:cubicBezTo>
                          <a:pt x="3668828" y="780417"/>
                          <a:pt x="3648855" y="703019"/>
                          <a:pt x="3578798" y="719328"/>
                        </a:cubicBezTo>
                        <a:cubicBezTo>
                          <a:pt x="3508741" y="735637"/>
                          <a:pt x="3313623" y="707804"/>
                          <a:pt x="3231690" y="719328"/>
                        </a:cubicBezTo>
                        <a:cubicBezTo>
                          <a:pt x="3149757" y="730852"/>
                          <a:pt x="2780006" y="647602"/>
                          <a:pt x="2633229" y="719328"/>
                        </a:cubicBezTo>
                        <a:cubicBezTo>
                          <a:pt x="2486452" y="791054"/>
                          <a:pt x="2294850" y="680770"/>
                          <a:pt x="2202337" y="719328"/>
                        </a:cubicBezTo>
                        <a:cubicBezTo>
                          <a:pt x="2109824" y="757886"/>
                          <a:pt x="1666624" y="716770"/>
                          <a:pt x="1520091" y="719328"/>
                        </a:cubicBezTo>
                        <a:cubicBezTo>
                          <a:pt x="1373558" y="721886"/>
                          <a:pt x="1220999" y="698742"/>
                          <a:pt x="1089199" y="719328"/>
                        </a:cubicBezTo>
                        <a:cubicBezTo>
                          <a:pt x="957399" y="739914"/>
                          <a:pt x="296291" y="647022"/>
                          <a:pt x="0" y="719328"/>
                        </a:cubicBezTo>
                        <a:cubicBezTo>
                          <a:pt x="-15635" y="578701"/>
                          <a:pt x="1667" y="464315"/>
                          <a:pt x="0" y="381244"/>
                        </a:cubicBezTo>
                        <a:cubicBezTo>
                          <a:pt x="-1667" y="298173"/>
                          <a:pt x="30716" y="917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 reverse position will be a good strategy but it risks unbounded temporary losses prior to closure.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57B57E-01CA-5E42-952F-E960A16C7815}"/>
              </a:ext>
            </a:extLst>
          </p:cNvPr>
          <p:cNvSpPr txBox="1">
            <a:spLocks/>
          </p:cNvSpPr>
          <p:nvPr/>
        </p:nvSpPr>
        <p:spPr>
          <a:xfrm>
            <a:off x="457200" y="5037864"/>
            <a:ext cx="8442960" cy="8996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378456"/>
                      <a:gd name="connsiteY0" fmla="*/ 0 h 719328"/>
                      <a:gd name="connsiteX1" fmla="*/ 682246 w 8378456"/>
                      <a:gd name="connsiteY1" fmla="*/ 0 h 719328"/>
                      <a:gd name="connsiteX2" fmla="*/ 1448276 w 8378456"/>
                      <a:gd name="connsiteY2" fmla="*/ 0 h 719328"/>
                      <a:gd name="connsiteX3" fmla="*/ 1879168 w 8378456"/>
                      <a:gd name="connsiteY3" fmla="*/ 0 h 719328"/>
                      <a:gd name="connsiteX4" fmla="*/ 2561414 w 8378456"/>
                      <a:gd name="connsiteY4" fmla="*/ 0 h 719328"/>
                      <a:gd name="connsiteX5" fmla="*/ 2992306 w 8378456"/>
                      <a:gd name="connsiteY5" fmla="*/ 0 h 719328"/>
                      <a:gd name="connsiteX6" fmla="*/ 3590767 w 8378456"/>
                      <a:gd name="connsiteY6" fmla="*/ 0 h 719328"/>
                      <a:gd name="connsiteX7" fmla="*/ 4273013 w 8378456"/>
                      <a:gd name="connsiteY7" fmla="*/ 0 h 719328"/>
                      <a:gd name="connsiteX8" fmla="*/ 4620120 w 8378456"/>
                      <a:gd name="connsiteY8" fmla="*/ 0 h 719328"/>
                      <a:gd name="connsiteX9" fmla="*/ 4967227 w 8378456"/>
                      <a:gd name="connsiteY9" fmla="*/ 0 h 719328"/>
                      <a:gd name="connsiteX10" fmla="*/ 5733258 w 8378456"/>
                      <a:gd name="connsiteY10" fmla="*/ 0 h 719328"/>
                      <a:gd name="connsiteX11" fmla="*/ 6331719 w 8378456"/>
                      <a:gd name="connsiteY11" fmla="*/ 0 h 719328"/>
                      <a:gd name="connsiteX12" fmla="*/ 6678826 w 8378456"/>
                      <a:gd name="connsiteY12" fmla="*/ 0 h 719328"/>
                      <a:gd name="connsiteX13" fmla="*/ 7277287 w 8378456"/>
                      <a:gd name="connsiteY13" fmla="*/ 0 h 719328"/>
                      <a:gd name="connsiteX14" fmla="*/ 8378456 w 8378456"/>
                      <a:gd name="connsiteY14" fmla="*/ 0 h 719328"/>
                      <a:gd name="connsiteX15" fmla="*/ 8378456 w 8378456"/>
                      <a:gd name="connsiteY15" fmla="*/ 352471 h 719328"/>
                      <a:gd name="connsiteX16" fmla="*/ 8378456 w 8378456"/>
                      <a:gd name="connsiteY16" fmla="*/ 719328 h 719328"/>
                      <a:gd name="connsiteX17" fmla="*/ 8031349 w 8378456"/>
                      <a:gd name="connsiteY17" fmla="*/ 719328 h 719328"/>
                      <a:gd name="connsiteX18" fmla="*/ 7265318 w 8378456"/>
                      <a:gd name="connsiteY18" fmla="*/ 719328 h 719328"/>
                      <a:gd name="connsiteX19" fmla="*/ 6583073 w 8378456"/>
                      <a:gd name="connsiteY19" fmla="*/ 719328 h 719328"/>
                      <a:gd name="connsiteX20" fmla="*/ 5900827 w 8378456"/>
                      <a:gd name="connsiteY20" fmla="*/ 719328 h 719328"/>
                      <a:gd name="connsiteX21" fmla="*/ 5218581 w 8378456"/>
                      <a:gd name="connsiteY21" fmla="*/ 719328 h 719328"/>
                      <a:gd name="connsiteX22" fmla="*/ 4787689 w 8378456"/>
                      <a:gd name="connsiteY22" fmla="*/ 719328 h 719328"/>
                      <a:gd name="connsiteX23" fmla="*/ 4021659 w 8378456"/>
                      <a:gd name="connsiteY23" fmla="*/ 719328 h 719328"/>
                      <a:gd name="connsiteX24" fmla="*/ 3423198 w 8378456"/>
                      <a:gd name="connsiteY24" fmla="*/ 719328 h 719328"/>
                      <a:gd name="connsiteX25" fmla="*/ 3076090 w 8378456"/>
                      <a:gd name="connsiteY25" fmla="*/ 719328 h 719328"/>
                      <a:gd name="connsiteX26" fmla="*/ 2477629 w 8378456"/>
                      <a:gd name="connsiteY26" fmla="*/ 719328 h 719328"/>
                      <a:gd name="connsiteX27" fmla="*/ 1962953 w 8378456"/>
                      <a:gd name="connsiteY27" fmla="*/ 719328 h 719328"/>
                      <a:gd name="connsiteX28" fmla="*/ 1448276 w 8378456"/>
                      <a:gd name="connsiteY28" fmla="*/ 719328 h 719328"/>
                      <a:gd name="connsiteX29" fmla="*/ 933599 w 8378456"/>
                      <a:gd name="connsiteY29" fmla="*/ 719328 h 719328"/>
                      <a:gd name="connsiteX30" fmla="*/ 0 w 8378456"/>
                      <a:gd name="connsiteY30" fmla="*/ 719328 h 719328"/>
                      <a:gd name="connsiteX31" fmla="*/ 0 w 8378456"/>
                      <a:gd name="connsiteY31" fmla="*/ 352471 h 719328"/>
                      <a:gd name="connsiteX32" fmla="*/ 0 w 8378456"/>
                      <a:gd name="connsiteY32" fmla="*/ 0 h 719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378456" h="719328" fill="none" extrusionOk="0">
                        <a:moveTo>
                          <a:pt x="0" y="0"/>
                        </a:moveTo>
                        <a:cubicBezTo>
                          <a:pt x="175770" y="-24849"/>
                          <a:pt x="359394" y="36036"/>
                          <a:pt x="682246" y="0"/>
                        </a:cubicBezTo>
                        <a:cubicBezTo>
                          <a:pt x="1005098" y="-36036"/>
                          <a:pt x="1110387" y="28472"/>
                          <a:pt x="1448276" y="0"/>
                        </a:cubicBezTo>
                        <a:cubicBezTo>
                          <a:pt x="1786165" y="-28472"/>
                          <a:pt x="1790065" y="32449"/>
                          <a:pt x="1879168" y="0"/>
                        </a:cubicBezTo>
                        <a:cubicBezTo>
                          <a:pt x="1968271" y="-32449"/>
                          <a:pt x="2381538" y="72195"/>
                          <a:pt x="2561414" y="0"/>
                        </a:cubicBezTo>
                        <a:cubicBezTo>
                          <a:pt x="2741290" y="-72195"/>
                          <a:pt x="2827212" y="5311"/>
                          <a:pt x="2992306" y="0"/>
                        </a:cubicBezTo>
                        <a:cubicBezTo>
                          <a:pt x="3157400" y="-5311"/>
                          <a:pt x="3429220" y="44112"/>
                          <a:pt x="3590767" y="0"/>
                        </a:cubicBezTo>
                        <a:cubicBezTo>
                          <a:pt x="3752314" y="-44112"/>
                          <a:pt x="4125586" y="41207"/>
                          <a:pt x="4273013" y="0"/>
                        </a:cubicBezTo>
                        <a:cubicBezTo>
                          <a:pt x="4420440" y="-41207"/>
                          <a:pt x="4532054" y="40168"/>
                          <a:pt x="4620120" y="0"/>
                        </a:cubicBezTo>
                        <a:cubicBezTo>
                          <a:pt x="4708186" y="-40168"/>
                          <a:pt x="4806005" y="14147"/>
                          <a:pt x="4967227" y="0"/>
                        </a:cubicBezTo>
                        <a:cubicBezTo>
                          <a:pt x="5128449" y="-14147"/>
                          <a:pt x="5402942" y="11368"/>
                          <a:pt x="5733258" y="0"/>
                        </a:cubicBezTo>
                        <a:cubicBezTo>
                          <a:pt x="6063574" y="-11368"/>
                          <a:pt x="6093925" y="22362"/>
                          <a:pt x="6331719" y="0"/>
                        </a:cubicBezTo>
                        <a:cubicBezTo>
                          <a:pt x="6569513" y="-22362"/>
                          <a:pt x="6530601" y="19526"/>
                          <a:pt x="6678826" y="0"/>
                        </a:cubicBezTo>
                        <a:cubicBezTo>
                          <a:pt x="6827051" y="-19526"/>
                          <a:pt x="7154934" y="48569"/>
                          <a:pt x="7277287" y="0"/>
                        </a:cubicBezTo>
                        <a:cubicBezTo>
                          <a:pt x="7399640" y="-48569"/>
                          <a:pt x="8046860" y="40518"/>
                          <a:pt x="8378456" y="0"/>
                        </a:cubicBezTo>
                        <a:cubicBezTo>
                          <a:pt x="8420546" y="90432"/>
                          <a:pt x="8370700" y="246726"/>
                          <a:pt x="8378456" y="352471"/>
                        </a:cubicBezTo>
                        <a:cubicBezTo>
                          <a:pt x="8386212" y="458216"/>
                          <a:pt x="8371436" y="548445"/>
                          <a:pt x="8378456" y="719328"/>
                        </a:cubicBezTo>
                        <a:cubicBezTo>
                          <a:pt x="8305670" y="738174"/>
                          <a:pt x="8132309" y="691651"/>
                          <a:pt x="8031349" y="719328"/>
                        </a:cubicBezTo>
                        <a:cubicBezTo>
                          <a:pt x="7930389" y="747005"/>
                          <a:pt x="7566694" y="629297"/>
                          <a:pt x="7265318" y="719328"/>
                        </a:cubicBezTo>
                        <a:cubicBezTo>
                          <a:pt x="6963942" y="809359"/>
                          <a:pt x="6813261" y="641870"/>
                          <a:pt x="6583073" y="719328"/>
                        </a:cubicBezTo>
                        <a:cubicBezTo>
                          <a:pt x="6352885" y="796786"/>
                          <a:pt x="6173841" y="648025"/>
                          <a:pt x="5900827" y="719328"/>
                        </a:cubicBezTo>
                        <a:cubicBezTo>
                          <a:pt x="5627813" y="790631"/>
                          <a:pt x="5378266" y="644065"/>
                          <a:pt x="5218581" y="719328"/>
                        </a:cubicBezTo>
                        <a:cubicBezTo>
                          <a:pt x="5058896" y="794591"/>
                          <a:pt x="4912263" y="705176"/>
                          <a:pt x="4787689" y="719328"/>
                        </a:cubicBezTo>
                        <a:cubicBezTo>
                          <a:pt x="4663115" y="733480"/>
                          <a:pt x="4220770" y="658630"/>
                          <a:pt x="4021659" y="719328"/>
                        </a:cubicBezTo>
                        <a:cubicBezTo>
                          <a:pt x="3822548" y="780026"/>
                          <a:pt x="3670349" y="657890"/>
                          <a:pt x="3423198" y="719328"/>
                        </a:cubicBezTo>
                        <a:cubicBezTo>
                          <a:pt x="3176047" y="780766"/>
                          <a:pt x="3186060" y="683375"/>
                          <a:pt x="3076090" y="719328"/>
                        </a:cubicBezTo>
                        <a:cubicBezTo>
                          <a:pt x="2966120" y="755281"/>
                          <a:pt x="2727910" y="663277"/>
                          <a:pt x="2477629" y="719328"/>
                        </a:cubicBezTo>
                        <a:cubicBezTo>
                          <a:pt x="2227348" y="775379"/>
                          <a:pt x="2145374" y="711836"/>
                          <a:pt x="1962953" y="719328"/>
                        </a:cubicBezTo>
                        <a:cubicBezTo>
                          <a:pt x="1780532" y="726820"/>
                          <a:pt x="1665529" y="681243"/>
                          <a:pt x="1448276" y="719328"/>
                        </a:cubicBezTo>
                        <a:cubicBezTo>
                          <a:pt x="1231023" y="757413"/>
                          <a:pt x="1111253" y="660225"/>
                          <a:pt x="933599" y="719328"/>
                        </a:cubicBezTo>
                        <a:cubicBezTo>
                          <a:pt x="755945" y="778431"/>
                          <a:pt x="251708" y="611021"/>
                          <a:pt x="0" y="719328"/>
                        </a:cubicBezTo>
                        <a:cubicBezTo>
                          <a:pt x="-13796" y="590890"/>
                          <a:pt x="1504" y="480270"/>
                          <a:pt x="0" y="352471"/>
                        </a:cubicBezTo>
                        <a:cubicBezTo>
                          <a:pt x="-1504" y="224672"/>
                          <a:pt x="36383" y="162238"/>
                          <a:pt x="0" y="0"/>
                        </a:cubicBezTo>
                        <a:close/>
                      </a:path>
                      <a:path w="8378456" h="719328" stroke="0" extrusionOk="0">
                        <a:moveTo>
                          <a:pt x="0" y="0"/>
                        </a:moveTo>
                        <a:cubicBezTo>
                          <a:pt x="112048" y="-3705"/>
                          <a:pt x="293978" y="23164"/>
                          <a:pt x="514677" y="0"/>
                        </a:cubicBezTo>
                        <a:cubicBezTo>
                          <a:pt x="735376" y="-23164"/>
                          <a:pt x="708546" y="29708"/>
                          <a:pt x="861784" y="0"/>
                        </a:cubicBezTo>
                        <a:cubicBezTo>
                          <a:pt x="1015022" y="-29708"/>
                          <a:pt x="1425599" y="38026"/>
                          <a:pt x="1627814" y="0"/>
                        </a:cubicBezTo>
                        <a:cubicBezTo>
                          <a:pt x="1830029" y="-38026"/>
                          <a:pt x="1918832" y="5118"/>
                          <a:pt x="2142491" y="0"/>
                        </a:cubicBezTo>
                        <a:cubicBezTo>
                          <a:pt x="2366150" y="-5118"/>
                          <a:pt x="2550616" y="47334"/>
                          <a:pt x="2657167" y="0"/>
                        </a:cubicBezTo>
                        <a:cubicBezTo>
                          <a:pt x="2763718" y="-47334"/>
                          <a:pt x="3233089" y="60480"/>
                          <a:pt x="3423198" y="0"/>
                        </a:cubicBezTo>
                        <a:cubicBezTo>
                          <a:pt x="3613307" y="-60480"/>
                          <a:pt x="3652837" y="2372"/>
                          <a:pt x="3854090" y="0"/>
                        </a:cubicBezTo>
                        <a:cubicBezTo>
                          <a:pt x="4055343" y="-2372"/>
                          <a:pt x="4365944" y="49173"/>
                          <a:pt x="4620120" y="0"/>
                        </a:cubicBezTo>
                        <a:cubicBezTo>
                          <a:pt x="4874296" y="-49173"/>
                          <a:pt x="5116240" y="50451"/>
                          <a:pt x="5386150" y="0"/>
                        </a:cubicBezTo>
                        <a:cubicBezTo>
                          <a:pt x="5656060" y="-50451"/>
                          <a:pt x="5805513" y="25935"/>
                          <a:pt x="5984611" y="0"/>
                        </a:cubicBezTo>
                        <a:cubicBezTo>
                          <a:pt x="6163709" y="-25935"/>
                          <a:pt x="6375517" y="79784"/>
                          <a:pt x="6750642" y="0"/>
                        </a:cubicBezTo>
                        <a:cubicBezTo>
                          <a:pt x="7125767" y="-79784"/>
                          <a:pt x="7121881" y="48973"/>
                          <a:pt x="7265318" y="0"/>
                        </a:cubicBezTo>
                        <a:cubicBezTo>
                          <a:pt x="7408755" y="-48973"/>
                          <a:pt x="7557273" y="8041"/>
                          <a:pt x="7779995" y="0"/>
                        </a:cubicBezTo>
                        <a:cubicBezTo>
                          <a:pt x="8002717" y="-8041"/>
                          <a:pt x="8128741" y="6057"/>
                          <a:pt x="8378456" y="0"/>
                        </a:cubicBezTo>
                        <a:cubicBezTo>
                          <a:pt x="8407266" y="113214"/>
                          <a:pt x="8370394" y="281068"/>
                          <a:pt x="8378456" y="352471"/>
                        </a:cubicBezTo>
                        <a:cubicBezTo>
                          <a:pt x="8386518" y="423874"/>
                          <a:pt x="8359802" y="628451"/>
                          <a:pt x="8378456" y="719328"/>
                        </a:cubicBezTo>
                        <a:cubicBezTo>
                          <a:pt x="8148648" y="781733"/>
                          <a:pt x="7969152" y="695742"/>
                          <a:pt x="7696210" y="719328"/>
                        </a:cubicBezTo>
                        <a:cubicBezTo>
                          <a:pt x="7423268" y="742914"/>
                          <a:pt x="7223964" y="668437"/>
                          <a:pt x="7097749" y="719328"/>
                        </a:cubicBezTo>
                        <a:cubicBezTo>
                          <a:pt x="6971534" y="770219"/>
                          <a:pt x="6914445" y="678417"/>
                          <a:pt x="6750642" y="719328"/>
                        </a:cubicBezTo>
                        <a:cubicBezTo>
                          <a:pt x="6586839" y="760239"/>
                          <a:pt x="6465461" y="713336"/>
                          <a:pt x="6319750" y="719328"/>
                        </a:cubicBezTo>
                        <a:cubicBezTo>
                          <a:pt x="6174039" y="725320"/>
                          <a:pt x="5846968" y="653084"/>
                          <a:pt x="5553719" y="719328"/>
                        </a:cubicBezTo>
                        <a:cubicBezTo>
                          <a:pt x="5260470" y="785572"/>
                          <a:pt x="5231178" y="659088"/>
                          <a:pt x="4955258" y="719328"/>
                        </a:cubicBezTo>
                        <a:cubicBezTo>
                          <a:pt x="4679338" y="779568"/>
                          <a:pt x="4737424" y="712558"/>
                          <a:pt x="4524366" y="719328"/>
                        </a:cubicBezTo>
                        <a:cubicBezTo>
                          <a:pt x="4311308" y="726098"/>
                          <a:pt x="4182982" y="658239"/>
                          <a:pt x="3925905" y="719328"/>
                        </a:cubicBezTo>
                        <a:cubicBezTo>
                          <a:pt x="3668828" y="780417"/>
                          <a:pt x="3648855" y="703019"/>
                          <a:pt x="3578798" y="719328"/>
                        </a:cubicBezTo>
                        <a:cubicBezTo>
                          <a:pt x="3508741" y="735637"/>
                          <a:pt x="3313623" y="707804"/>
                          <a:pt x="3231690" y="719328"/>
                        </a:cubicBezTo>
                        <a:cubicBezTo>
                          <a:pt x="3149757" y="730852"/>
                          <a:pt x="2780006" y="647602"/>
                          <a:pt x="2633229" y="719328"/>
                        </a:cubicBezTo>
                        <a:cubicBezTo>
                          <a:pt x="2486452" y="791054"/>
                          <a:pt x="2294850" y="680770"/>
                          <a:pt x="2202337" y="719328"/>
                        </a:cubicBezTo>
                        <a:cubicBezTo>
                          <a:pt x="2109824" y="757886"/>
                          <a:pt x="1666624" y="716770"/>
                          <a:pt x="1520091" y="719328"/>
                        </a:cubicBezTo>
                        <a:cubicBezTo>
                          <a:pt x="1373558" y="721886"/>
                          <a:pt x="1220999" y="698742"/>
                          <a:pt x="1089199" y="719328"/>
                        </a:cubicBezTo>
                        <a:cubicBezTo>
                          <a:pt x="957399" y="739914"/>
                          <a:pt x="296291" y="647022"/>
                          <a:pt x="0" y="719328"/>
                        </a:cubicBezTo>
                        <a:cubicBezTo>
                          <a:pt x="-15635" y="578701"/>
                          <a:pt x="1667" y="464315"/>
                          <a:pt x="0" y="381244"/>
                        </a:cubicBezTo>
                        <a:cubicBezTo>
                          <a:pt x="-1667" y="298173"/>
                          <a:pt x="30716" y="917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Therefore, this arbitrage is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infeasible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for an investor prohibited from risking unbounded marked-to-market dollar losses, and </a:t>
            </a: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infeasible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for those with no ability to short sell the stock.</a:t>
            </a:r>
          </a:p>
        </p:txBody>
      </p:sp>
    </p:spTree>
    <p:extLst>
      <p:ext uri="{BB962C8B-B14F-4D97-AF65-F5344CB8AC3E}">
        <p14:creationId xmlns:p14="http://schemas.microsoft.com/office/powerpoint/2010/main" val="4917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2958" cy="1092000"/>
          </a:xfrm>
        </p:spPr>
        <p:txBody>
          <a:bodyPr/>
          <a:lstStyle/>
          <a:p>
            <a:r>
              <a:rPr lang="en-US" dirty="0"/>
              <a:t>Bubbles just on option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6C93808-F06B-5D40-B419-5C93AC4AB9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378456" cy="1353312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Heston Model</a:t>
                </a:r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is a stochastic variance described by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bSup>
                  </m:oMath>
                </a14:m>
                <a:endParaRPr lang="en-US" altLang="zh-CN" sz="2000" dirty="0"/>
              </a:p>
              <a:p>
                <a:pPr lvl="8">
                  <a:buFont typeface="Wingdings" charset="2"/>
                  <a:buChar char="Ø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6C93808-F06B-5D40-B419-5C93AC4AB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378456" cy="1353312"/>
              </a:xfrm>
              <a:blipFill>
                <a:blip r:embed="rId3"/>
                <a:stretch>
                  <a:fillRect l="-758" t="-2804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70E81A-5D67-5F4D-A153-88AEBD503BD6}"/>
              </a:ext>
            </a:extLst>
          </p:cNvPr>
          <p:cNvSpPr txBox="1">
            <a:spLocks/>
          </p:cNvSpPr>
          <p:nvPr/>
        </p:nvSpPr>
        <p:spPr>
          <a:xfrm>
            <a:off x="457200" y="3249168"/>
            <a:ext cx="8378456" cy="2456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Facts: </a:t>
            </a:r>
          </a:p>
          <a:p>
            <a:pPr>
              <a:buFont typeface="Wingdings" pitchFamily="2" charset="2"/>
              <a:buChar char="§"/>
            </a:pPr>
            <a:r>
              <a:rPr lang="en-US" altLang="zh-CN" sz="2000" b="0" dirty="0"/>
              <a:t>An equivalent risk-neutral measure Q exists, so there are </a:t>
            </a:r>
            <a:r>
              <a:rPr lang="en-US" altLang="zh-CN" sz="2000" b="0" dirty="0">
                <a:solidFill>
                  <a:schemeClr val="tx2"/>
                </a:solidFill>
              </a:rPr>
              <a:t>no bond bubbles</a:t>
            </a:r>
            <a:r>
              <a:rPr lang="en-US" altLang="zh-CN" sz="2000" b="0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altLang="zh-CN" sz="2000" dirty="0"/>
              <a:t>The discounted stock price is a martingale under Q, so there are </a:t>
            </a:r>
            <a:r>
              <a:rPr lang="en-US" altLang="zh-CN" sz="2000" dirty="0">
                <a:solidFill>
                  <a:schemeClr val="tx2"/>
                </a:solidFill>
              </a:rPr>
              <a:t>no stock price bubbles </a:t>
            </a:r>
            <a:r>
              <a:rPr lang="en-US" altLang="zh-CN" sz="2000" dirty="0"/>
              <a:t>either.</a:t>
            </a:r>
          </a:p>
          <a:p>
            <a:pPr>
              <a:buFont typeface="Wingdings" pitchFamily="2" charset="2"/>
              <a:buChar char="§"/>
            </a:pPr>
            <a:r>
              <a:rPr lang="en-US" altLang="zh-CN" sz="2000" b="0" dirty="0"/>
              <a:t>H</a:t>
            </a:r>
            <a:r>
              <a:rPr lang="en-US" altLang="zh-CN" sz="2000" dirty="0"/>
              <a:t>OWEVER, </a:t>
            </a:r>
            <a:r>
              <a:rPr lang="en-US" altLang="zh-CN" sz="2000" dirty="0">
                <a:solidFill>
                  <a:schemeClr val="tx2"/>
                </a:solidFill>
              </a:rPr>
              <a:t>option values can still have bubbles </a:t>
            </a:r>
            <a:r>
              <a:rPr lang="en-US" altLang="zh-CN" sz="2000" dirty="0"/>
              <a:t>associated with multiple PDE solutions.</a:t>
            </a:r>
            <a:endParaRPr lang="en-US" altLang="zh-CN" sz="2000" b="0" dirty="0"/>
          </a:p>
          <a:p>
            <a:pPr marL="0" indent="0">
              <a:buNone/>
            </a:pP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2239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2618232"/>
            <a:ext cx="7479792" cy="1295400"/>
          </a:xfrm>
          <a:ln w="19050">
            <a:solidFill>
              <a:schemeClr val="accent1"/>
            </a:solidFill>
            <a:prstDash val="lgDashDotDot"/>
          </a:ln>
        </p:spPr>
        <p:txBody>
          <a:bodyPr>
            <a:normAutofit/>
          </a:bodyPr>
          <a:lstStyle/>
          <a:p>
            <a:r>
              <a:rPr lang="en-US" sz="3200" dirty="0"/>
              <a:t>Bubbles can appear on any combination of bond prices, stock prices, or option values</a:t>
            </a:r>
          </a:p>
        </p:txBody>
      </p:sp>
    </p:spTree>
    <p:extLst>
      <p:ext uri="{BB962C8B-B14F-4D97-AF65-F5344CB8AC3E}">
        <p14:creationId xmlns:p14="http://schemas.microsoft.com/office/powerpoint/2010/main" val="315022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Where are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 How to rule out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Options and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60F84-E03A-D24D-A049-58EB02B62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752" y="4429252"/>
            <a:ext cx="3911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3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rule out bubbles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79536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We provide </a:t>
            </a: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three conditions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to limit our model</a:t>
            </a:r>
          </a:p>
          <a:p>
            <a:pPr marL="457200" indent="-457200">
              <a:buAutoNum type="arabicParenBoth"/>
            </a:pPr>
            <a:r>
              <a:rPr lang="en-US" altLang="zh-CN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The price of risk is finite. People cannot make a profit instantaneously without the risk of loss.</a:t>
            </a:r>
          </a:p>
          <a:p>
            <a:pPr marL="457200" indent="-457200">
              <a:buAutoNum type="arabicParenBoth"/>
            </a:pPr>
            <a:r>
              <a:rPr lang="en-US" altLang="zh-CN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Rule out the money market bubbles</a:t>
            </a:r>
          </a:p>
          <a:p>
            <a:pPr marL="457200" indent="-457200">
              <a:buAutoNum type="arabicParenBoth"/>
            </a:pPr>
            <a:r>
              <a:rPr lang="en-US" altLang="zh-CN" sz="20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Rule out the stock bubbles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89F409-8007-904E-B727-96BF405F9FCB}"/>
              </a:ext>
            </a:extLst>
          </p:cNvPr>
          <p:cNvSpPr txBox="1">
            <a:spLocks/>
          </p:cNvSpPr>
          <p:nvPr/>
        </p:nvSpPr>
        <p:spPr>
          <a:xfrm>
            <a:off x="1240536" y="4937760"/>
            <a:ext cx="6662928" cy="39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How to present these conditions mathematically?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438"/>
            <a:ext cx="8229600" cy="990600"/>
          </a:xfrm>
        </p:spPr>
        <p:txBody>
          <a:bodyPr/>
          <a:lstStyle/>
          <a:p>
            <a:r>
              <a:rPr lang="en-US" altLang="zh-CN" dirty="0"/>
              <a:t>How to rule out bubbles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36"/>
            <a:ext cx="8479536" cy="396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Condition 1: the price of risk is finite.</a:t>
            </a:r>
          </a:p>
          <a:p>
            <a:pPr marL="0" indent="0" algn="ctr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289F409-8007-904E-B727-96BF405F9F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743" y="1758696"/>
                <a:ext cx="3901441" cy="826008"/>
              </a:xfrm>
              <a:prstGeom prst="rect">
                <a:avLst/>
              </a:prstGeom>
              <a:ln w="19050">
                <a:solidFill>
                  <a:schemeClr val="accent1"/>
                </a:solidFill>
                <a:prstDash val="dash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zh-CN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Sharpe ratio: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𝜅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)≡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𝜅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finite valued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289F409-8007-904E-B727-96BF405F9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3" y="1758696"/>
                <a:ext cx="3901441" cy="826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accent1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>
            <a:extLst>
              <a:ext uri="{FF2B5EF4-FFF2-40B4-BE49-F238E27FC236}">
                <a16:creationId xmlns:a16="http://schemas.microsoft.com/office/drawing/2014/main" id="{2A4A113C-F99E-B648-BC11-08A2FFFBECC2}"/>
              </a:ext>
            </a:extLst>
          </p:cNvPr>
          <p:cNvSpPr/>
          <p:nvPr/>
        </p:nvSpPr>
        <p:spPr>
          <a:xfrm>
            <a:off x="4803939" y="2151739"/>
            <a:ext cx="390144" cy="1463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95ECCC-894B-174E-84A4-9593CC705136}"/>
              </a:ext>
            </a:extLst>
          </p:cNvPr>
          <p:cNvSpPr txBox="1">
            <a:spLocks/>
          </p:cNvSpPr>
          <p:nvPr/>
        </p:nvSpPr>
        <p:spPr>
          <a:xfrm>
            <a:off x="5623560" y="2061710"/>
            <a:ext cx="2106168" cy="338554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Condition 1 holds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881851-2A57-394C-BCF0-B08AC8916F4E}"/>
              </a:ext>
            </a:extLst>
          </p:cNvPr>
          <p:cNvSpPr txBox="1">
            <a:spLocks/>
          </p:cNvSpPr>
          <p:nvPr/>
        </p:nvSpPr>
        <p:spPr>
          <a:xfrm>
            <a:off x="457200" y="2817840"/>
            <a:ext cx="7174572" cy="39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Condition 2: rule out the money market bubbles.</a:t>
            </a:r>
          </a:p>
          <a:p>
            <a:pPr marL="0" indent="0" algn="ctr">
              <a:buFont typeface="Arial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C405102-05DC-3042-BD26-11716DD95C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743" y="3247644"/>
                <a:ext cx="3875534" cy="1582710"/>
              </a:xfrm>
              <a:prstGeom prst="rect">
                <a:avLst/>
              </a:prstGeom>
              <a:ln w="19050">
                <a:solidFill>
                  <a:schemeClr val="accent1"/>
                </a:solidFill>
                <a:prstDash val="dash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Ensure the existence of a change of probability measure Q equivalent to P.</a:t>
                </a:r>
                <a:endParaRPr lang="en-US" altLang="zh-CN" sz="16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600" dirty="0">
                    <a:cs typeface="Arial" panose="020B0604020202020204" pitchFamily="34" charset="0"/>
                  </a:rPr>
                  <a:t>The exponential local martingale: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𝜅</m:t>
                                      </m:r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𝑑𝑠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nary>
                                <m:nary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p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𝜅</m:t>
                                  </m:r>
                                  <m:d>
                                    <m:d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sup>
                      </m:sSup>
                    </m:oMath>
                  </m:oMathPara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is a strictly positive martingale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4C405102-05DC-3042-BD26-11716DD95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3" y="3247644"/>
                <a:ext cx="3875534" cy="1582710"/>
              </a:xfrm>
              <a:prstGeom prst="rect">
                <a:avLst/>
              </a:prstGeom>
              <a:blipFill>
                <a:blip r:embed="rId4"/>
                <a:stretch>
                  <a:fillRect l="-651" b="-3937"/>
                </a:stretch>
              </a:blipFill>
              <a:ln w="19050">
                <a:solidFill>
                  <a:schemeClr val="accent1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>
            <a:extLst>
              <a:ext uri="{FF2B5EF4-FFF2-40B4-BE49-F238E27FC236}">
                <a16:creationId xmlns:a16="http://schemas.microsoft.com/office/drawing/2014/main" id="{8410174B-AEFF-9F49-B13B-E54FA01916E5}"/>
              </a:ext>
            </a:extLst>
          </p:cNvPr>
          <p:cNvSpPr/>
          <p:nvPr/>
        </p:nvSpPr>
        <p:spPr>
          <a:xfrm>
            <a:off x="4844795" y="4009834"/>
            <a:ext cx="390144" cy="1463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F9BED4-B83D-C849-932D-2E7F27000B57}"/>
              </a:ext>
            </a:extLst>
          </p:cNvPr>
          <p:cNvSpPr txBox="1">
            <a:spLocks/>
          </p:cNvSpPr>
          <p:nvPr/>
        </p:nvSpPr>
        <p:spPr>
          <a:xfrm>
            <a:off x="5623560" y="3937254"/>
            <a:ext cx="2106168" cy="338554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Condition 2 holds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7E4BE7-E017-FB45-B94C-BA65EC45348C}"/>
              </a:ext>
            </a:extLst>
          </p:cNvPr>
          <p:cNvSpPr txBox="1">
            <a:spLocks/>
          </p:cNvSpPr>
          <p:nvPr/>
        </p:nvSpPr>
        <p:spPr>
          <a:xfrm>
            <a:off x="457200" y="4969954"/>
            <a:ext cx="10255507" cy="396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1800" dirty="0">
                <a:solidFill>
                  <a:schemeClr val="tx2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Condition 3: rule out the stock bubbles.</a:t>
            </a:r>
          </a:p>
          <a:p>
            <a:pPr marL="0" indent="0" algn="ctr">
              <a:buFont typeface="Arial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F3D412-1C68-284D-A57F-487F08912C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742" y="5376362"/>
                <a:ext cx="3953257" cy="1378006"/>
              </a:xfrm>
              <a:prstGeom prst="rect">
                <a:avLst/>
              </a:prstGeom>
              <a:ln w="19050">
                <a:solidFill>
                  <a:schemeClr val="accent1"/>
                </a:solidFill>
                <a:prstDash val="dashDot"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Ensure the discounted stock price is a martingale under Q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𝜎</m:t>
                            </m:r>
                            <m:sSubSup>
                              <m:sSubSupPr>
                                <m:ctrlP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𝑑𝑠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nary>
                              <m:nary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sup>
                              <m:e>
                                <m:r>
                                  <a:rPr lang="en-US" altLang="zh-CN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sSubSup>
                                  <m:sSub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𝑄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sup>
                    </m:sSup>
                  </m:oMath>
                </a14:m>
                <a:endPara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Q-martingale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FF3D412-1C68-284D-A57F-487F08912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42" y="5376362"/>
                <a:ext cx="3953257" cy="1378006"/>
              </a:xfrm>
              <a:prstGeom prst="rect">
                <a:avLst/>
              </a:prstGeom>
              <a:blipFill>
                <a:blip r:embed="rId5"/>
                <a:stretch>
                  <a:fillRect l="-639" b="-893"/>
                </a:stretch>
              </a:blipFill>
              <a:ln w="19050">
                <a:solidFill>
                  <a:schemeClr val="accent1"/>
                </a:solidFill>
                <a:prstDash val="dash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A39ADD7-62E8-C44B-8CAC-8F8265B7C234}"/>
              </a:ext>
            </a:extLst>
          </p:cNvPr>
          <p:cNvSpPr txBox="1">
            <a:spLocks/>
          </p:cNvSpPr>
          <p:nvPr/>
        </p:nvSpPr>
        <p:spPr>
          <a:xfrm>
            <a:off x="5623560" y="5950874"/>
            <a:ext cx="2106168" cy="338554"/>
          </a:xfrm>
          <a:prstGeom prst="rect">
            <a:avLst/>
          </a:prstGeom>
          <a:ln w="19050">
            <a:solidFill>
              <a:schemeClr val="accent1"/>
            </a:solidFill>
            <a:prstDash val="dashDot"/>
          </a:ln>
        </p:spPr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Condition 3 holds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7111F5AE-5C94-114C-A5EC-AAA6668BECB0}"/>
              </a:ext>
            </a:extLst>
          </p:cNvPr>
          <p:cNvSpPr/>
          <p:nvPr/>
        </p:nvSpPr>
        <p:spPr>
          <a:xfrm>
            <a:off x="4803939" y="6105214"/>
            <a:ext cx="390144" cy="14630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4" grpId="0" animBg="1"/>
      <p:bldP spid="7" grpId="0" animBg="1"/>
      <p:bldP spid="13" grpId="0"/>
      <p:bldP spid="14" grpId="0" animBg="1"/>
      <p:bldP spid="15" grpId="0" animBg="1"/>
      <p:bldP spid="16" grpId="0" animBg="1"/>
      <p:bldP spid="11" grpId="0"/>
      <p:bldP spid="12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Where are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How to rule out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 Options and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0842E-2FF0-9C45-BF57-2188B1E5A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752" y="4429252"/>
            <a:ext cx="3911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4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Options and bubbles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79536" cy="190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Option textbooks typically present 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”universal” properties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option values based on seemingly weak assumptions about underlying spot prices.</a:t>
            </a:r>
          </a:p>
          <a:p>
            <a:pPr>
              <a:buFont typeface="Wingdings" pitchFamily="2" charset="2"/>
              <a:buChar char="§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But the possibility of multiple solutions of the valuation PDE might mean that some solutions satisfy these properties, 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whereas others do not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70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59608"/>
          </a:xfrm>
        </p:spPr>
        <p:txBody>
          <a:bodyPr/>
          <a:lstStyle/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Where are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How to rule out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Options and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71FD3-4323-094A-9504-8EA73223A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752" y="4429252"/>
            <a:ext cx="3911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3170E5-A6ED-594C-8038-13F6BE99A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696" y="1733673"/>
            <a:ext cx="2832608" cy="1796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479536" cy="449884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2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Example 1: Put-Call Parity</a:t>
                </a:r>
              </a:p>
              <a:p>
                <a:pPr marL="0" indent="0">
                  <a:buNone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Π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 </a:t>
                </a:r>
                <a:r>
                  <a:rPr lang="en-US" altLang="zh-CN" sz="18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bubbles</a:t>
                </a: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stock, the call, and the put.</a:t>
                </a:r>
              </a:p>
              <a:p>
                <a:pPr marL="0" indent="0">
                  <a:buNone/>
                </a:pPr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Put-Call Parity: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altLang="zh-C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Which implies: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</m:sSubSup>
                      <m:r>
                        <a:rPr lang="en-US" altLang="zh-CN" sz="1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zh-CN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Π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CN" sz="1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n-US" altLang="zh-CN" sz="2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479536" cy="4498848"/>
              </a:xfrm>
              <a:blipFill>
                <a:blip r:embed="rId4"/>
                <a:stretch>
                  <a:fillRect l="-749" t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Options and bubbles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2903B-741A-1249-86F3-20AA9A6EB478}"/>
              </a:ext>
            </a:extLst>
          </p:cNvPr>
          <p:cNvSpPr txBox="1"/>
          <p:nvPr/>
        </p:nvSpPr>
        <p:spPr>
          <a:xfrm>
            <a:off x="6681216" y="5132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0AF3A1-461B-1D4A-9C2B-4CDFC6030E41}"/>
              </a:ext>
            </a:extLst>
          </p:cNvPr>
          <p:cNvSpPr txBox="1">
            <a:spLocks/>
          </p:cNvSpPr>
          <p:nvPr/>
        </p:nvSpPr>
        <p:spPr>
          <a:xfrm>
            <a:off x="457200" y="6205089"/>
            <a:ext cx="8016240" cy="3964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378456"/>
                      <a:gd name="connsiteY0" fmla="*/ 0 h 719328"/>
                      <a:gd name="connsiteX1" fmla="*/ 682246 w 8378456"/>
                      <a:gd name="connsiteY1" fmla="*/ 0 h 719328"/>
                      <a:gd name="connsiteX2" fmla="*/ 1448276 w 8378456"/>
                      <a:gd name="connsiteY2" fmla="*/ 0 h 719328"/>
                      <a:gd name="connsiteX3" fmla="*/ 1879168 w 8378456"/>
                      <a:gd name="connsiteY3" fmla="*/ 0 h 719328"/>
                      <a:gd name="connsiteX4" fmla="*/ 2561414 w 8378456"/>
                      <a:gd name="connsiteY4" fmla="*/ 0 h 719328"/>
                      <a:gd name="connsiteX5" fmla="*/ 2992306 w 8378456"/>
                      <a:gd name="connsiteY5" fmla="*/ 0 h 719328"/>
                      <a:gd name="connsiteX6" fmla="*/ 3590767 w 8378456"/>
                      <a:gd name="connsiteY6" fmla="*/ 0 h 719328"/>
                      <a:gd name="connsiteX7" fmla="*/ 4273013 w 8378456"/>
                      <a:gd name="connsiteY7" fmla="*/ 0 h 719328"/>
                      <a:gd name="connsiteX8" fmla="*/ 4620120 w 8378456"/>
                      <a:gd name="connsiteY8" fmla="*/ 0 h 719328"/>
                      <a:gd name="connsiteX9" fmla="*/ 4967227 w 8378456"/>
                      <a:gd name="connsiteY9" fmla="*/ 0 h 719328"/>
                      <a:gd name="connsiteX10" fmla="*/ 5733258 w 8378456"/>
                      <a:gd name="connsiteY10" fmla="*/ 0 h 719328"/>
                      <a:gd name="connsiteX11" fmla="*/ 6331719 w 8378456"/>
                      <a:gd name="connsiteY11" fmla="*/ 0 h 719328"/>
                      <a:gd name="connsiteX12" fmla="*/ 6678826 w 8378456"/>
                      <a:gd name="connsiteY12" fmla="*/ 0 h 719328"/>
                      <a:gd name="connsiteX13" fmla="*/ 7277287 w 8378456"/>
                      <a:gd name="connsiteY13" fmla="*/ 0 h 719328"/>
                      <a:gd name="connsiteX14" fmla="*/ 8378456 w 8378456"/>
                      <a:gd name="connsiteY14" fmla="*/ 0 h 719328"/>
                      <a:gd name="connsiteX15" fmla="*/ 8378456 w 8378456"/>
                      <a:gd name="connsiteY15" fmla="*/ 352471 h 719328"/>
                      <a:gd name="connsiteX16" fmla="*/ 8378456 w 8378456"/>
                      <a:gd name="connsiteY16" fmla="*/ 719328 h 719328"/>
                      <a:gd name="connsiteX17" fmla="*/ 8031349 w 8378456"/>
                      <a:gd name="connsiteY17" fmla="*/ 719328 h 719328"/>
                      <a:gd name="connsiteX18" fmla="*/ 7265318 w 8378456"/>
                      <a:gd name="connsiteY18" fmla="*/ 719328 h 719328"/>
                      <a:gd name="connsiteX19" fmla="*/ 6583073 w 8378456"/>
                      <a:gd name="connsiteY19" fmla="*/ 719328 h 719328"/>
                      <a:gd name="connsiteX20" fmla="*/ 5900827 w 8378456"/>
                      <a:gd name="connsiteY20" fmla="*/ 719328 h 719328"/>
                      <a:gd name="connsiteX21" fmla="*/ 5218581 w 8378456"/>
                      <a:gd name="connsiteY21" fmla="*/ 719328 h 719328"/>
                      <a:gd name="connsiteX22" fmla="*/ 4787689 w 8378456"/>
                      <a:gd name="connsiteY22" fmla="*/ 719328 h 719328"/>
                      <a:gd name="connsiteX23" fmla="*/ 4021659 w 8378456"/>
                      <a:gd name="connsiteY23" fmla="*/ 719328 h 719328"/>
                      <a:gd name="connsiteX24" fmla="*/ 3423198 w 8378456"/>
                      <a:gd name="connsiteY24" fmla="*/ 719328 h 719328"/>
                      <a:gd name="connsiteX25" fmla="*/ 3076090 w 8378456"/>
                      <a:gd name="connsiteY25" fmla="*/ 719328 h 719328"/>
                      <a:gd name="connsiteX26" fmla="*/ 2477629 w 8378456"/>
                      <a:gd name="connsiteY26" fmla="*/ 719328 h 719328"/>
                      <a:gd name="connsiteX27" fmla="*/ 1962953 w 8378456"/>
                      <a:gd name="connsiteY27" fmla="*/ 719328 h 719328"/>
                      <a:gd name="connsiteX28" fmla="*/ 1448276 w 8378456"/>
                      <a:gd name="connsiteY28" fmla="*/ 719328 h 719328"/>
                      <a:gd name="connsiteX29" fmla="*/ 933599 w 8378456"/>
                      <a:gd name="connsiteY29" fmla="*/ 719328 h 719328"/>
                      <a:gd name="connsiteX30" fmla="*/ 0 w 8378456"/>
                      <a:gd name="connsiteY30" fmla="*/ 719328 h 719328"/>
                      <a:gd name="connsiteX31" fmla="*/ 0 w 8378456"/>
                      <a:gd name="connsiteY31" fmla="*/ 352471 h 719328"/>
                      <a:gd name="connsiteX32" fmla="*/ 0 w 8378456"/>
                      <a:gd name="connsiteY32" fmla="*/ 0 h 719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378456" h="719328" fill="none" extrusionOk="0">
                        <a:moveTo>
                          <a:pt x="0" y="0"/>
                        </a:moveTo>
                        <a:cubicBezTo>
                          <a:pt x="175770" y="-24849"/>
                          <a:pt x="359394" y="36036"/>
                          <a:pt x="682246" y="0"/>
                        </a:cubicBezTo>
                        <a:cubicBezTo>
                          <a:pt x="1005098" y="-36036"/>
                          <a:pt x="1110387" y="28472"/>
                          <a:pt x="1448276" y="0"/>
                        </a:cubicBezTo>
                        <a:cubicBezTo>
                          <a:pt x="1786165" y="-28472"/>
                          <a:pt x="1790065" y="32449"/>
                          <a:pt x="1879168" y="0"/>
                        </a:cubicBezTo>
                        <a:cubicBezTo>
                          <a:pt x="1968271" y="-32449"/>
                          <a:pt x="2381538" y="72195"/>
                          <a:pt x="2561414" y="0"/>
                        </a:cubicBezTo>
                        <a:cubicBezTo>
                          <a:pt x="2741290" y="-72195"/>
                          <a:pt x="2827212" y="5311"/>
                          <a:pt x="2992306" y="0"/>
                        </a:cubicBezTo>
                        <a:cubicBezTo>
                          <a:pt x="3157400" y="-5311"/>
                          <a:pt x="3429220" y="44112"/>
                          <a:pt x="3590767" y="0"/>
                        </a:cubicBezTo>
                        <a:cubicBezTo>
                          <a:pt x="3752314" y="-44112"/>
                          <a:pt x="4125586" y="41207"/>
                          <a:pt x="4273013" y="0"/>
                        </a:cubicBezTo>
                        <a:cubicBezTo>
                          <a:pt x="4420440" y="-41207"/>
                          <a:pt x="4532054" y="40168"/>
                          <a:pt x="4620120" y="0"/>
                        </a:cubicBezTo>
                        <a:cubicBezTo>
                          <a:pt x="4708186" y="-40168"/>
                          <a:pt x="4806005" y="14147"/>
                          <a:pt x="4967227" y="0"/>
                        </a:cubicBezTo>
                        <a:cubicBezTo>
                          <a:pt x="5128449" y="-14147"/>
                          <a:pt x="5402942" y="11368"/>
                          <a:pt x="5733258" y="0"/>
                        </a:cubicBezTo>
                        <a:cubicBezTo>
                          <a:pt x="6063574" y="-11368"/>
                          <a:pt x="6093925" y="22362"/>
                          <a:pt x="6331719" y="0"/>
                        </a:cubicBezTo>
                        <a:cubicBezTo>
                          <a:pt x="6569513" y="-22362"/>
                          <a:pt x="6530601" y="19526"/>
                          <a:pt x="6678826" y="0"/>
                        </a:cubicBezTo>
                        <a:cubicBezTo>
                          <a:pt x="6827051" y="-19526"/>
                          <a:pt x="7154934" y="48569"/>
                          <a:pt x="7277287" y="0"/>
                        </a:cubicBezTo>
                        <a:cubicBezTo>
                          <a:pt x="7399640" y="-48569"/>
                          <a:pt x="8046860" y="40518"/>
                          <a:pt x="8378456" y="0"/>
                        </a:cubicBezTo>
                        <a:cubicBezTo>
                          <a:pt x="8420546" y="90432"/>
                          <a:pt x="8370700" y="246726"/>
                          <a:pt x="8378456" y="352471"/>
                        </a:cubicBezTo>
                        <a:cubicBezTo>
                          <a:pt x="8386212" y="458216"/>
                          <a:pt x="8371436" y="548445"/>
                          <a:pt x="8378456" y="719328"/>
                        </a:cubicBezTo>
                        <a:cubicBezTo>
                          <a:pt x="8305670" y="738174"/>
                          <a:pt x="8132309" y="691651"/>
                          <a:pt x="8031349" y="719328"/>
                        </a:cubicBezTo>
                        <a:cubicBezTo>
                          <a:pt x="7930389" y="747005"/>
                          <a:pt x="7566694" y="629297"/>
                          <a:pt x="7265318" y="719328"/>
                        </a:cubicBezTo>
                        <a:cubicBezTo>
                          <a:pt x="6963942" y="809359"/>
                          <a:pt x="6813261" y="641870"/>
                          <a:pt x="6583073" y="719328"/>
                        </a:cubicBezTo>
                        <a:cubicBezTo>
                          <a:pt x="6352885" y="796786"/>
                          <a:pt x="6173841" y="648025"/>
                          <a:pt x="5900827" y="719328"/>
                        </a:cubicBezTo>
                        <a:cubicBezTo>
                          <a:pt x="5627813" y="790631"/>
                          <a:pt x="5378266" y="644065"/>
                          <a:pt x="5218581" y="719328"/>
                        </a:cubicBezTo>
                        <a:cubicBezTo>
                          <a:pt x="5058896" y="794591"/>
                          <a:pt x="4912263" y="705176"/>
                          <a:pt x="4787689" y="719328"/>
                        </a:cubicBezTo>
                        <a:cubicBezTo>
                          <a:pt x="4663115" y="733480"/>
                          <a:pt x="4220770" y="658630"/>
                          <a:pt x="4021659" y="719328"/>
                        </a:cubicBezTo>
                        <a:cubicBezTo>
                          <a:pt x="3822548" y="780026"/>
                          <a:pt x="3670349" y="657890"/>
                          <a:pt x="3423198" y="719328"/>
                        </a:cubicBezTo>
                        <a:cubicBezTo>
                          <a:pt x="3176047" y="780766"/>
                          <a:pt x="3186060" y="683375"/>
                          <a:pt x="3076090" y="719328"/>
                        </a:cubicBezTo>
                        <a:cubicBezTo>
                          <a:pt x="2966120" y="755281"/>
                          <a:pt x="2727910" y="663277"/>
                          <a:pt x="2477629" y="719328"/>
                        </a:cubicBezTo>
                        <a:cubicBezTo>
                          <a:pt x="2227348" y="775379"/>
                          <a:pt x="2145374" y="711836"/>
                          <a:pt x="1962953" y="719328"/>
                        </a:cubicBezTo>
                        <a:cubicBezTo>
                          <a:pt x="1780532" y="726820"/>
                          <a:pt x="1665529" y="681243"/>
                          <a:pt x="1448276" y="719328"/>
                        </a:cubicBezTo>
                        <a:cubicBezTo>
                          <a:pt x="1231023" y="757413"/>
                          <a:pt x="1111253" y="660225"/>
                          <a:pt x="933599" y="719328"/>
                        </a:cubicBezTo>
                        <a:cubicBezTo>
                          <a:pt x="755945" y="778431"/>
                          <a:pt x="251708" y="611021"/>
                          <a:pt x="0" y="719328"/>
                        </a:cubicBezTo>
                        <a:cubicBezTo>
                          <a:pt x="-13796" y="590890"/>
                          <a:pt x="1504" y="480270"/>
                          <a:pt x="0" y="352471"/>
                        </a:cubicBezTo>
                        <a:cubicBezTo>
                          <a:pt x="-1504" y="224672"/>
                          <a:pt x="36383" y="162238"/>
                          <a:pt x="0" y="0"/>
                        </a:cubicBezTo>
                        <a:close/>
                      </a:path>
                      <a:path w="8378456" h="719328" stroke="0" extrusionOk="0">
                        <a:moveTo>
                          <a:pt x="0" y="0"/>
                        </a:moveTo>
                        <a:cubicBezTo>
                          <a:pt x="112048" y="-3705"/>
                          <a:pt x="293978" y="23164"/>
                          <a:pt x="514677" y="0"/>
                        </a:cubicBezTo>
                        <a:cubicBezTo>
                          <a:pt x="735376" y="-23164"/>
                          <a:pt x="708546" y="29708"/>
                          <a:pt x="861784" y="0"/>
                        </a:cubicBezTo>
                        <a:cubicBezTo>
                          <a:pt x="1015022" y="-29708"/>
                          <a:pt x="1425599" y="38026"/>
                          <a:pt x="1627814" y="0"/>
                        </a:cubicBezTo>
                        <a:cubicBezTo>
                          <a:pt x="1830029" y="-38026"/>
                          <a:pt x="1918832" y="5118"/>
                          <a:pt x="2142491" y="0"/>
                        </a:cubicBezTo>
                        <a:cubicBezTo>
                          <a:pt x="2366150" y="-5118"/>
                          <a:pt x="2550616" y="47334"/>
                          <a:pt x="2657167" y="0"/>
                        </a:cubicBezTo>
                        <a:cubicBezTo>
                          <a:pt x="2763718" y="-47334"/>
                          <a:pt x="3233089" y="60480"/>
                          <a:pt x="3423198" y="0"/>
                        </a:cubicBezTo>
                        <a:cubicBezTo>
                          <a:pt x="3613307" y="-60480"/>
                          <a:pt x="3652837" y="2372"/>
                          <a:pt x="3854090" y="0"/>
                        </a:cubicBezTo>
                        <a:cubicBezTo>
                          <a:pt x="4055343" y="-2372"/>
                          <a:pt x="4365944" y="49173"/>
                          <a:pt x="4620120" y="0"/>
                        </a:cubicBezTo>
                        <a:cubicBezTo>
                          <a:pt x="4874296" y="-49173"/>
                          <a:pt x="5116240" y="50451"/>
                          <a:pt x="5386150" y="0"/>
                        </a:cubicBezTo>
                        <a:cubicBezTo>
                          <a:pt x="5656060" y="-50451"/>
                          <a:pt x="5805513" y="25935"/>
                          <a:pt x="5984611" y="0"/>
                        </a:cubicBezTo>
                        <a:cubicBezTo>
                          <a:pt x="6163709" y="-25935"/>
                          <a:pt x="6375517" y="79784"/>
                          <a:pt x="6750642" y="0"/>
                        </a:cubicBezTo>
                        <a:cubicBezTo>
                          <a:pt x="7125767" y="-79784"/>
                          <a:pt x="7121881" y="48973"/>
                          <a:pt x="7265318" y="0"/>
                        </a:cubicBezTo>
                        <a:cubicBezTo>
                          <a:pt x="7408755" y="-48973"/>
                          <a:pt x="7557273" y="8041"/>
                          <a:pt x="7779995" y="0"/>
                        </a:cubicBezTo>
                        <a:cubicBezTo>
                          <a:pt x="8002717" y="-8041"/>
                          <a:pt x="8128741" y="6057"/>
                          <a:pt x="8378456" y="0"/>
                        </a:cubicBezTo>
                        <a:cubicBezTo>
                          <a:pt x="8407266" y="113214"/>
                          <a:pt x="8370394" y="281068"/>
                          <a:pt x="8378456" y="352471"/>
                        </a:cubicBezTo>
                        <a:cubicBezTo>
                          <a:pt x="8386518" y="423874"/>
                          <a:pt x="8359802" y="628451"/>
                          <a:pt x="8378456" y="719328"/>
                        </a:cubicBezTo>
                        <a:cubicBezTo>
                          <a:pt x="8148648" y="781733"/>
                          <a:pt x="7969152" y="695742"/>
                          <a:pt x="7696210" y="719328"/>
                        </a:cubicBezTo>
                        <a:cubicBezTo>
                          <a:pt x="7423268" y="742914"/>
                          <a:pt x="7223964" y="668437"/>
                          <a:pt x="7097749" y="719328"/>
                        </a:cubicBezTo>
                        <a:cubicBezTo>
                          <a:pt x="6971534" y="770219"/>
                          <a:pt x="6914445" y="678417"/>
                          <a:pt x="6750642" y="719328"/>
                        </a:cubicBezTo>
                        <a:cubicBezTo>
                          <a:pt x="6586839" y="760239"/>
                          <a:pt x="6465461" y="713336"/>
                          <a:pt x="6319750" y="719328"/>
                        </a:cubicBezTo>
                        <a:cubicBezTo>
                          <a:pt x="6174039" y="725320"/>
                          <a:pt x="5846968" y="653084"/>
                          <a:pt x="5553719" y="719328"/>
                        </a:cubicBezTo>
                        <a:cubicBezTo>
                          <a:pt x="5260470" y="785572"/>
                          <a:pt x="5231178" y="659088"/>
                          <a:pt x="4955258" y="719328"/>
                        </a:cubicBezTo>
                        <a:cubicBezTo>
                          <a:pt x="4679338" y="779568"/>
                          <a:pt x="4737424" y="712558"/>
                          <a:pt x="4524366" y="719328"/>
                        </a:cubicBezTo>
                        <a:cubicBezTo>
                          <a:pt x="4311308" y="726098"/>
                          <a:pt x="4182982" y="658239"/>
                          <a:pt x="3925905" y="719328"/>
                        </a:cubicBezTo>
                        <a:cubicBezTo>
                          <a:pt x="3668828" y="780417"/>
                          <a:pt x="3648855" y="703019"/>
                          <a:pt x="3578798" y="719328"/>
                        </a:cubicBezTo>
                        <a:cubicBezTo>
                          <a:pt x="3508741" y="735637"/>
                          <a:pt x="3313623" y="707804"/>
                          <a:pt x="3231690" y="719328"/>
                        </a:cubicBezTo>
                        <a:cubicBezTo>
                          <a:pt x="3149757" y="730852"/>
                          <a:pt x="2780006" y="647602"/>
                          <a:pt x="2633229" y="719328"/>
                        </a:cubicBezTo>
                        <a:cubicBezTo>
                          <a:pt x="2486452" y="791054"/>
                          <a:pt x="2294850" y="680770"/>
                          <a:pt x="2202337" y="719328"/>
                        </a:cubicBezTo>
                        <a:cubicBezTo>
                          <a:pt x="2109824" y="757886"/>
                          <a:pt x="1666624" y="716770"/>
                          <a:pt x="1520091" y="719328"/>
                        </a:cubicBezTo>
                        <a:cubicBezTo>
                          <a:pt x="1373558" y="721886"/>
                          <a:pt x="1220999" y="698742"/>
                          <a:pt x="1089199" y="719328"/>
                        </a:cubicBezTo>
                        <a:cubicBezTo>
                          <a:pt x="957399" y="739914"/>
                          <a:pt x="296291" y="647022"/>
                          <a:pt x="0" y="719328"/>
                        </a:cubicBezTo>
                        <a:cubicBezTo>
                          <a:pt x="-15635" y="578701"/>
                          <a:pt x="1667" y="464315"/>
                          <a:pt x="0" y="381244"/>
                        </a:cubicBezTo>
                        <a:cubicBezTo>
                          <a:pt x="-1667" y="298173"/>
                          <a:pt x="30716" y="917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Therefore, The put-call parity </a:t>
            </a: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might or might not </a:t>
            </a:r>
            <a:r>
              <a:rPr lang="en-US" altLang="zh-CN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hold if prices include bubbles.</a:t>
            </a: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91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6673"/>
            <a:ext cx="8479536" cy="290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American options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all know: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it is not optimal to exercise early an American call option on a stock that pays no dividends.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stock bubbles: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optimal exercise policy at all. 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Options and bubbles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2903B-741A-1249-86F3-20AA9A6EB478}"/>
              </a:ext>
            </a:extLst>
          </p:cNvPr>
          <p:cNvSpPr txBox="1"/>
          <p:nvPr/>
        </p:nvSpPr>
        <p:spPr>
          <a:xfrm>
            <a:off x="6681216" y="5132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FE39215-0A2A-E94D-A08C-5F9A6D64EF07}"/>
              </a:ext>
            </a:extLst>
          </p:cNvPr>
          <p:cNvSpPr txBox="1">
            <a:spLocks/>
          </p:cNvSpPr>
          <p:nvPr/>
        </p:nvSpPr>
        <p:spPr>
          <a:xfrm>
            <a:off x="457200" y="4377331"/>
            <a:ext cx="8016240" cy="7555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378456"/>
                      <a:gd name="connsiteY0" fmla="*/ 0 h 719328"/>
                      <a:gd name="connsiteX1" fmla="*/ 682246 w 8378456"/>
                      <a:gd name="connsiteY1" fmla="*/ 0 h 719328"/>
                      <a:gd name="connsiteX2" fmla="*/ 1448276 w 8378456"/>
                      <a:gd name="connsiteY2" fmla="*/ 0 h 719328"/>
                      <a:gd name="connsiteX3" fmla="*/ 1879168 w 8378456"/>
                      <a:gd name="connsiteY3" fmla="*/ 0 h 719328"/>
                      <a:gd name="connsiteX4" fmla="*/ 2561414 w 8378456"/>
                      <a:gd name="connsiteY4" fmla="*/ 0 h 719328"/>
                      <a:gd name="connsiteX5" fmla="*/ 2992306 w 8378456"/>
                      <a:gd name="connsiteY5" fmla="*/ 0 h 719328"/>
                      <a:gd name="connsiteX6" fmla="*/ 3590767 w 8378456"/>
                      <a:gd name="connsiteY6" fmla="*/ 0 h 719328"/>
                      <a:gd name="connsiteX7" fmla="*/ 4273013 w 8378456"/>
                      <a:gd name="connsiteY7" fmla="*/ 0 h 719328"/>
                      <a:gd name="connsiteX8" fmla="*/ 4620120 w 8378456"/>
                      <a:gd name="connsiteY8" fmla="*/ 0 h 719328"/>
                      <a:gd name="connsiteX9" fmla="*/ 4967227 w 8378456"/>
                      <a:gd name="connsiteY9" fmla="*/ 0 h 719328"/>
                      <a:gd name="connsiteX10" fmla="*/ 5733258 w 8378456"/>
                      <a:gd name="connsiteY10" fmla="*/ 0 h 719328"/>
                      <a:gd name="connsiteX11" fmla="*/ 6331719 w 8378456"/>
                      <a:gd name="connsiteY11" fmla="*/ 0 h 719328"/>
                      <a:gd name="connsiteX12" fmla="*/ 6678826 w 8378456"/>
                      <a:gd name="connsiteY12" fmla="*/ 0 h 719328"/>
                      <a:gd name="connsiteX13" fmla="*/ 7277287 w 8378456"/>
                      <a:gd name="connsiteY13" fmla="*/ 0 h 719328"/>
                      <a:gd name="connsiteX14" fmla="*/ 8378456 w 8378456"/>
                      <a:gd name="connsiteY14" fmla="*/ 0 h 719328"/>
                      <a:gd name="connsiteX15" fmla="*/ 8378456 w 8378456"/>
                      <a:gd name="connsiteY15" fmla="*/ 352471 h 719328"/>
                      <a:gd name="connsiteX16" fmla="*/ 8378456 w 8378456"/>
                      <a:gd name="connsiteY16" fmla="*/ 719328 h 719328"/>
                      <a:gd name="connsiteX17" fmla="*/ 8031349 w 8378456"/>
                      <a:gd name="connsiteY17" fmla="*/ 719328 h 719328"/>
                      <a:gd name="connsiteX18" fmla="*/ 7265318 w 8378456"/>
                      <a:gd name="connsiteY18" fmla="*/ 719328 h 719328"/>
                      <a:gd name="connsiteX19" fmla="*/ 6583073 w 8378456"/>
                      <a:gd name="connsiteY19" fmla="*/ 719328 h 719328"/>
                      <a:gd name="connsiteX20" fmla="*/ 5900827 w 8378456"/>
                      <a:gd name="connsiteY20" fmla="*/ 719328 h 719328"/>
                      <a:gd name="connsiteX21" fmla="*/ 5218581 w 8378456"/>
                      <a:gd name="connsiteY21" fmla="*/ 719328 h 719328"/>
                      <a:gd name="connsiteX22" fmla="*/ 4787689 w 8378456"/>
                      <a:gd name="connsiteY22" fmla="*/ 719328 h 719328"/>
                      <a:gd name="connsiteX23" fmla="*/ 4021659 w 8378456"/>
                      <a:gd name="connsiteY23" fmla="*/ 719328 h 719328"/>
                      <a:gd name="connsiteX24" fmla="*/ 3423198 w 8378456"/>
                      <a:gd name="connsiteY24" fmla="*/ 719328 h 719328"/>
                      <a:gd name="connsiteX25" fmla="*/ 3076090 w 8378456"/>
                      <a:gd name="connsiteY25" fmla="*/ 719328 h 719328"/>
                      <a:gd name="connsiteX26" fmla="*/ 2477629 w 8378456"/>
                      <a:gd name="connsiteY26" fmla="*/ 719328 h 719328"/>
                      <a:gd name="connsiteX27" fmla="*/ 1962953 w 8378456"/>
                      <a:gd name="connsiteY27" fmla="*/ 719328 h 719328"/>
                      <a:gd name="connsiteX28" fmla="*/ 1448276 w 8378456"/>
                      <a:gd name="connsiteY28" fmla="*/ 719328 h 719328"/>
                      <a:gd name="connsiteX29" fmla="*/ 933599 w 8378456"/>
                      <a:gd name="connsiteY29" fmla="*/ 719328 h 719328"/>
                      <a:gd name="connsiteX30" fmla="*/ 0 w 8378456"/>
                      <a:gd name="connsiteY30" fmla="*/ 719328 h 719328"/>
                      <a:gd name="connsiteX31" fmla="*/ 0 w 8378456"/>
                      <a:gd name="connsiteY31" fmla="*/ 352471 h 719328"/>
                      <a:gd name="connsiteX32" fmla="*/ 0 w 8378456"/>
                      <a:gd name="connsiteY32" fmla="*/ 0 h 719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378456" h="719328" fill="none" extrusionOk="0">
                        <a:moveTo>
                          <a:pt x="0" y="0"/>
                        </a:moveTo>
                        <a:cubicBezTo>
                          <a:pt x="175770" y="-24849"/>
                          <a:pt x="359394" y="36036"/>
                          <a:pt x="682246" y="0"/>
                        </a:cubicBezTo>
                        <a:cubicBezTo>
                          <a:pt x="1005098" y="-36036"/>
                          <a:pt x="1110387" y="28472"/>
                          <a:pt x="1448276" y="0"/>
                        </a:cubicBezTo>
                        <a:cubicBezTo>
                          <a:pt x="1786165" y="-28472"/>
                          <a:pt x="1790065" y="32449"/>
                          <a:pt x="1879168" y="0"/>
                        </a:cubicBezTo>
                        <a:cubicBezTo>
                          <a:pt x="1968271" y="-32449"/>
                          <a:pt x="2381538" y="72195"/>
                          <a:pt x="2561414" y="0"/>
                        </a:cubicBezTo>
                        <a:cubicBezTo>
                          <a:pt x="2741290" y="-72195"/>
                          <a:pt x="2827212" y="5311"/>
                          <a:pt x="2992306" y="0"/>
                        </a:cubicBezTo>
                        <a:cubicBezTo>
                          <a:pt x="3157400" y="-5311"/>
                          <a:pt x="3429220" y="44112"/>
                          <a:pt x="3590767" y="0"/>
                        </a:cubicBezTo>
                        <a:cubicBezTo>
                          <a:pt x="3752314" y="-44112"/>
                          <a:pt x="4125586" y="41207"/>
                          <a:pt x="4273013" y="0"/>
                        </a:cubicBezTo>
                        <a:cubicBezTo>
                          <a:pt x="4420440" y="-41207"/>
                          <a:pt x="4532054" y="40168"/>
                          <a:pt x="4620120" y="0"/>
                        </a:cubicBezTo>
                        <a:cubicBezTo>
                          <a:pt x="4708186" y="-40168"/>
                          <a:pt x="4806005" y="14147"/>
                          <a:pt x="4967227" y="0"/>
                        </a:cubicBezTo>
                        <a:cubicBezTo>
                          <a:pt x="5128449" y="-14147"/>
                          <a:pt x="5402942" y="11368"/>
                          <a:pt x="5733258" y="0"/>
                        </a:cubicBezTo>
                        <a:cubicBezTo>
                          <a:pt x="6063574" y="-11368"/>
                          <a:pt x="6093925" y="22362"/>
                          <a:pt x="6331719" y="0"/>
                        </a:cubicBezTo>
                        <a:cubicBezTo>
                          <a:pt x="6569513" y="-22362"/>
                          <a:pt x="6530601" y="19526"/>
                          <a:pt x="6678826" y="0"/>
                        </a:cubicBezTo>
                        <a:cubicBezTo>
                          <a:pt x="6827051" y="-19526"/>
                          <a:pt x="7154934" y="48569"/>
                          <a:pt x="7277287" y="0"/>
                        </a:cubicBezTo>
                        <a:cubicBezTo>
                          <a:pt x="7399640" y="-48569"/>
                          <a:pt x="8046860" y="40518"/>
                          <a:pt x="8378456" y="0"/>
                        </a:cubicBezTo>
                        <a:cubicBezTo>
                          <a:pt x="8420546" y="90432"/>
                          <a:pt x="8370700" y="246726"/>
                          <a:pt x="8378456" y="352471"/>
                        </a:cubicBezTo>
                        <a:cubicBezTo>
                          <a:pt x="8386212" y="458216"/>
                          <a:pt x="8371436" y="548445"/>
                          <a:pt x="8378456" y="719328"/>
                        </a:cubicBezTo>
                        <a:cubicBezTo>
                          <a:pt x="8305670" y="738174"/>
                          <a:pt x="8132309" y="691651"/>
                          <a:pt x="8031349" y="719328"/>
                        </a:cubicBezTo>
                        <a:cubicBezTo>
                          <a:pt x="7930389" y="747005"/>
                          <a:pt x="7566694" y="629297"/>
                          <a:pt x="7265318" y="719328"/>
                        </a:cubicBezTo>
                        <a:cubicBezTo>
                          <a:pt x="6963942" y="809359"/>
                          <a:pt x="6813261" y="641870"/>
                          <a:pt x="6583073" y="719328"/>
                        </a:cubicBezTo>
                        <a:cubicBezTo>
                          <a:pt x="6352885" y="796786"/>
                          <a:pt x="6173841" y="648025"/>
                          <a:pt x="5900827" y="719328"/>
                        </a:cubicBezTo>
                        <a:cubicBezTo>
                          <a:pt x="5627813" y="790631"/>
                          <a:pt x="5378266" y="644065"/>
                          <a:pt x="5218581" y="719328"/>
                        </a:cubicBezTo>
                        <a:cubicBezTo>
                          <a:pt x="5058896" y="794591"/>
                          <a:pt x="4912263" y="705176"/>
                          <a:pt x="4787689" y="719328"/>
                        </a:cubicBezTo>
                        <a:cubicBezTo>
                          <a:pt x="4663115" y="733480"/>
                          <a:pt x="4220770" y="658630"/>
                          <a:pt x="4021659" y="719328"/>
                        </a:cubicBezTo>
                        <a:cubicBezTo>
                          <a:pt x="3822548" y="780026"/>
                          <a:pt x="3670349" y="657890"/>
                          <a:pt x="3423198" y="719328"/>
                        </a:cubicBezTo>
                        <a:cubicBezTo>
                          <a:pt x="3176047" y="780766"/>
                          <a:pt x="3186060" y="683375"/>
                          <a:pt x="3076090" y="719328"/>
                        </a:cubicBezTo>
                        <a:cubicBezTo>
                          <a:pt x="2966120" y="755281"/>
                          <a:pt x="2727910" y="663277"/>
                          <a:pt x="2477629" y="719328"/>
                        </a:cubicBezTo>
                        <a:cubicBezTo>
                          <a:pt x="2227348" y="775379"/>
                          <a:pt x="2145374" y="711836"/>
                          <a:pt x="1962953" y="719328"/>
                        </a:cubicBezTo>
                        <a:cubicBezTo>
                          <a:pt x="1780532" y="726820"/>
                          <a:pt x="1665529" y="681243"/>
                          <a:pt x="1448276" y="719328"/>
                        </a:cubicBezTo>
                        <a:cubicBezTo>
                          <a:pt x="1231023" y="757413"/>
                          <a:pt x="1111253" y="660225"/>
                          <a:pt x="933599" y="719328"/>
                        </a:cubicBezTo>
                        <a:cubicBezTo>
                          <a:pt x="755945" y="778431"/>
                          <a:pt x="251708" y="611021"/>
                          <a:pt x="0" y="719328"/>
                        </a:cubicBezTo>
                        <a:cubicBezTo>
                          <a:pt x="-13796" y="590890"/>
                          <a:pt x="1504" y="480270"/>
                          <a:pt x="0" y="352471"/>
                        </a:cubicBezTo>
                        <a:cubicBezTo>
                          <a:pt x="-1504" y="224672"/>
                          <a:pt x="36383" y="162238"/>
                          <a:pt x="0" y="0"/>
                        </a:cubicBezTo>
                        <a:close/>
                      </a:path>
                      <a:path w="8378456" h="719328" stroke="0" extrusionOk="0">
                        <a:moveTo>
                          <a:pt x="0" y="0"/>
                        </a:moveTo>
                        <a:cubicBezTo>
                          <a:pt x="112048" y="-3705"/>
                          <a:pt x="293978" y="23164"/>
                          <a:pt x="514677" y="0"/>
                        </a:cubicBezTo>
                        <a:cubicBezTo>
                          <a:pt x="735376" y="-23164"/>
                          <a:pt x="708546" y="29708"/>
                          <a:pt x="861784" y="0"/>
                        </a:cubicBezTo>
                        <a:cubicBezTo>
                          <a:pt x="1015022" y="-29708"/>
                          <a:pt x="1425599" y="38026"/>
                          <a:pt x="1627814" y="0"/>
                        </a:cubicBezTo>
                        <a:cubicBezTo>
                          <a:pt x="1830029" y="-38026"/>
                          <a:pt x="1918832" y="5118"/>
                          <a:pt x="2142491" y="0"/>
                        </a:cubicBezTo>
                        <a:cubicBezTo>
                          <a:pt x="2366150" y="-5118"/>
                          <a:pt x="2550616" y="47334"/>
                          <a:pt x="2657167" y="0"/>
                        </a:cubicBezTo>
                        <a:cubicBezTo>
                          <a:pt x="2763718" y="-47334"/>
                          <a:pt x="3233089" y="60480"/>
                          <a:pt x="3423198" y="0"/>
                        </a:cubicBezTo>
                        <a:cubicBezTo>
                          <a:pt x="3613307" y="-60480"/>
                          <a:pt x="3652837" y="2372"/>
                          <a:pt x="3854090" y="0"/>
                        </a:cubicBezTo>
                        <a:cubicBezTo>
                          <a:pt x="4055343" y="-2372"/>
                          <a:pt x="4365944" y="49173"/>
                          <a:pt x="4620120" y="0"/>
                        </a:cubicBezTo>
                        <a:cubicBezTo>
                          <a:pt x="4874296" y="-49173"/>
                          <a:pt x="5116240" y="50451"/>
                          <a:pt x="5386150" y="0"/>
                        </a:cubicBezTo>
                        <a:cubicBezTo>
                          <a:pt x="5656060" y="-50451"/>
                          <a:pt x="5805513" y="25935"/>
                          <a:pt x="5984611" y="0"/>
                        </a:cubicBezTo>
                        <a:cubicBezTo>
                          <a:pt x="6163709" y="-25935"/>
                          <a:pt x="6375517" y="79784"/>
                          <a:pt x="6750642" y="0"/>
                        </a:cubicBezTo>
                        <a:cubicBezTo>
                          <a:pt x="7125767" y="-79784"/>
                          <a:pt x="7121881" y="48973"/>
                          <a:pt x="7265318" y="0"/>
                        </a:cubicBezTo>
                        <a:cubicBezTo>
                          <a:pt x="7408755" y="-48973"/>
                          <a:pt x="7557273" y="8041"/>
                          <a:pt x="7779995" y="0"/>
                        </a:cubicBezTo>
                        <a:cubicBezTo>
                          <a:pt x="8002717" y="-8041"/>
                          <a:pt x="8128741" y="6057"/>
                          <a:pt x="8378456" y="0"/>
                        </a:cubicBezTo>
                        <a:cubicBezTo>
                          <a:pt x="8407266" y="113214"/>
                          <a:pt x="8370394" y="281068"/>
                          <a:pt x="8378456" y="352471"/>
                        </a:cubicBezTo>
                        <a:cubicBezTo>
                          <a:pt x="8386518" y="423874"/>
                          <a:pt x="8359802" y="628451"/>
                          <a:pt x="8378456" y="719328"/>
                        </a:cubicBezTo>
                        <a:cubicBezTo>
                          <a:pt x="8148648" y="781733"/>
                          <a:pt x="7969152" y="695742"/>
                          <a:pt x="7696210" y="719328"/>
                        </a:cubicBezTo>
                        <a:cubicBezTo>
                          <a:pt x="7423268" y="742914"/>
                          <a:pt x="7223964" y="668437"/>
                          <a:pt x="7097749" y="719328"/>
                        </a:cubicBezTo>
                        <a:cubicBezTo>
                          <a:pt x="6971534" y="770219"/>
                          <a:pt x="6914445" y="678417"/>
                          <a:pt x="6750642" y="719328"/>
                        </a:cubicBezTo>
                        <a:cubicBezTo>
                          <a:pt x="6586839" y="760239"/>
                          <a:pt x="6465461" y="713336"/>
                          <a:pt x="6319750" y="719328"/>
                        </a:cubicBezTo>
                        <a:cubicBezTo>
                          <a:pt x="6174039" y="725320"/>
                          <a:pt x="5846968" y="653084"/>
                          <a:pt x="5553719" y="719328"/>
                        </a:cubicBezTo>
                        <a:cubicBezTo>
                          <a:pt x="5260470" y="785572"/>
                          <a:pt x="5231178" y="659088"/>
                          <a:pt x="4955258" y="719328"/>
                        </a:cubicBezTo>
                        <a:cubicBezTo>
                          <a:pt x="4679338" y="779568"/>
                          <a:pt x="4737424" y="712558"/>
                          <a:pt x="4524366" y="719328"/>
                        </a:cubicBezTo>
                        <a:cubicBezTo>
                          <a:pt x="4311308" y="726098"/>
                          <a:pt x="4182982" y="658239"/>
                          <a:pt x="3925905" y="719328"/>
                        </a:cubicBezTo>
                        <a:cubicBezTo>
                          <a:pt x="3668828" y="780417"/>
                          <a:pt x="3648855" y="703019"/>
                          <a:pt x="3578798" y="719328"/>
                        </a:cubicBezTo>
                        <a:cubicBezTo>
                          <a:pt x="3508741" y="735637"/>
                          <a:pt x="3313623" y="707804"/>
                          <a:pt x="3231690" y="719328"/>
                        </a:cubicBezTo>
                        <a:cubicBezTo>
                          <a:pt x="3149757" y="730852"/>
                          <a:pt x="2780006" y="647602"/>
                          <a:pt x="2633229" y="719328"/>
                        </a:cubicBezTo>
                        <a:cubicBezTo>
                          <a:pt x="2486452" y="791054"/>
                          <a:pt x="2294850" y="680770"/>
                          <a:pt x="2202337" y="719328"/>
                        </a:cubicBezTo>
                        <a:cubicBezTo>
                          <a:pt x="2109824" y="757886"/>
                          <a:pt x="1666624" y="716770"/>
                          <a:pt x="1520091" y="719328"/>
                        </a:cubicBezTo>
                        <a:cubicBezTo>
                          <a:pt x="1373558" y="721886"/>
                          <a:pt x="1220999" y="698742"/>
                          <a:pt x="1089199" y="719328"/>
                        </a:cubicBezTo>
                        <a:cubicBezTo>
                          <a:pt x="957399" y="739914"/>
                          <a:pt x="296291" y="647022"/>
                          <a:pt x="0" y="719328"/>
                        </a:cubicBezTo>
                        <a:cubicBezTo>
                          <a:pt x="-15635" y="578701"/>
                          <a:pt x="1667" y="464315"/>
                          <a:pt x="0" y="381244"/>
                        </a:cubicBezTo>
                        <a:cubicBezTo>
                          <a:pt x="-1667" y="298173"/>
                          <a:pt x="30716" y="917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Since instead of waiting until maturity, one would prefer to 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the American option before the stock bubble “bursts”.</a:t>
            </a:r>
            <a:endParaRPr lang="en-US" altLang="zh-CN" sz="2000" spc="-1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Where are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How to rule out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 Options and bubbles</a:t>
            </a:r>
          </a:p>
          <a:p>
            <a:pPr eaLnBrk="0" hangingPunct="0">
              <a:lnSpc>
                <a:spcPct val="180000"/>
              </a:lnSpc>
              <a:buNone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E8C5C-6386-E349-B33B-2523DB0C9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0752" y="4429252"/>
            <a:ext cx="3911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44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6672"/>
            <a:ext cx="8479536" cy="3384239"/>
          </a:xfrm>
        </p:spPr>
        <p:txBody>
          <a:bodyPr>
            <a:no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Multiple PDE solutions imply distinct strategies that exactly 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 identical option payoffs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at different costs.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Asset pricing bubbles exist, but </a:t>
            </a:r>
            <a:r>
              <a:rPr lang="en-US" altLang="zh-CN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ruled out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by presenting meaningful conditions.</a:t>
            </a:r>
          </a:p>
          <a:p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cannot ignore the existence of bubbles and we should develop techniques that would be helpful in determining appropriate models for the purposes of option valuation.</a:t>
            </a: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and my opinions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2903B-741A-1249-86F3-20AA9A6EB478}"/>
              </a:ext>
            </a:extLst>
          </p:cNvPr>
          <p:cNvSpPr txBox="1"/>
          <p:nvPr/>
        </p:nvSpPr>
        <p:spPr>
          <a:xfrm>
            <a:off x="6681216" y="5132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78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9332" y="2933700"/>
            <a:ext cx="1545336" cy="990600"/>
          </a:xfrm>
        </p:spPr>
        <p:txBody>
          <a:bodyPr/>
          <a:lstStyle/>
          <a:p>
            <a:r>
              <a:rPr lang="en-US" altLang="zh-CN" dirty="0"/>
              <a:t>Q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2903B-741A-1249-86F3-20AA9A6EB478}"/>
              </a:ext>
            </a:extLst>
          </p:cNvPr>
          <p:cNvSpPr txBox="1"/>
          <p:nvPr/>
        </p:nvSpPr>
        <p:spPr>
          <a:xfrm>
            <a:off x="6681216" y="5132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6664" y="2933700"/>
            <a:ext cx="3090672" cy="990600"/>
          </a:xfrm>
        </p:spPr>
        <p:txBody>
          <a:bodyPr/>
          <a:lstStyle/>
          <a:p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！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2903B-741A-1249-86F3-20AA9A6EB478}"/>
              </a:ext>
            </a:extLst>
          </p:cNvPr>
          <p:cNvSpPr txBox="1"/>
          <p:nvPr/>
        </p:nvSpPr>
        <p:spPr>
          <a:xfrm>
            <a:off x="6681216" y="5132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5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are bubbles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78456" cy="139466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2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asset price bubbles?</a:t>
            </a:r>
          </a:p>
          <a:p>
            <a:pPr>
              <a:buFont typeface="Wingdings" pitchFamily="2" charset="2"/>
              <a:buChar char="§"/>
            </a:pPr>
            <a:r>
              <a:rPr lang="en-US" altLang="zh-CN" sz="2000" dirty="0"/>
              <a:t>An asset with a nonnegative price has a “bubble” if there is a self-financing portfolio with path-wise nonnegative wealth that </a:t>
            </a:r>
            <a:r>
              <a:rPr lang="en-US" altLang="zh-CN" sz="2000" dirty="0">
                <a:solidFill>
                  <a:schemeClr val="tx2"/>
                </a:solidFill>
              </a:rPr>
              <a:t>costs less </a:t>
            </a:r>
            <a:r>
              <a:rPr lang="en-US" altLang="zh-CN" sz="2000" dirty="0"/>
              <a:t>than the asset and </a:t>
            </a:r>
            <a:r>
              <a:rPr lang="en-US" altLang="zh-CN" sz="2000" dirty="0">
                <a:solidFill>
                  <a:schemeClr val="tx2"/>
                </a:solidFill>
              </a:rPr>
              <a:t>replicates the asset’s price </a:t>
            </a:r>
            <a:r>
              <a:rPr lang="en-US" altLang="zh-CN" sz="2000" dirty="0"/>
              <a:t>at a fixed future date.</a:t>
            </a:r>
          </a:p>
          <a:p>
            <a:pPr>
              <a:buFont typeface="Wingdings" pitchFamily="2" charset="2"/>
              <a:buChar char="§"/>
            </a:pPr>
            <a:endParaRPr lang="en-US" altLang="zh-CN" sz="2000" dirty="0"/>
          </a:p>
          <a:p>
            <a:pPr marL="0" indent="0">
              <a:spcBef>
                <a:spcPct val="0"/>
              </a:spcBef>
              <a:buNone/>
            </a:pPr>
            <a:endParaRPr lang="en-US" altLang="zh-CN" sz="2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lvl="8">
              <a:buFont typeface="Wingdings" charset="2"/>
              <a:buChar char="Ø"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A83720-1637-494A-975B-75BC63AA0E7D}"/>
              </a:ext>
            </a:extLst>
          </p:cNvPr>
          <p:cNvSpPr/>
          <p:nvPr/>
        </p:nvSpPr>
        <p:spPr>
          <a:xfrm>
            <a:off x="457200" y="3107829"/>
            <a:ext cx="8378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000" spc="-100" dirty="0">
                <a:solidFill>
                  <a:schemeClr val="tx2"/>
                </a:solidFill>
              </a:rPr>
              <a:t>Why do bubbles exist?</a:t>
            </a:r>
          </a:p>
          <a:p>
            <a:pPr marL="182880" indent="-18288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altLang="zh-CN" sz="2000" dirty="0"/>
              <a:t>The Black-Scholes-Merton option valuation method involves deriving and solving a partial differential equation (PDE), which can </a:t>
            </a:r>
            <a:r>
              <a:rPr lang="en-US" altLang="zh-CN" sz="2000" dirty="0">
                <a:solidFill>
                  <a:schemeClr val="tx2"/>
                </a:solidFill>
              </a:rPr>
              <a:t>generate multiple values </a:t>
            </a:r>
            <a:r>
              <a:rPr lang="en-US" altLang="zh-CN" sz="2000" dirty="0"/>
              <a:t>for an option.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0D81BA-A671-F745-9D06-4A54D7ABD15C}"/>
              </a:ext>
            </a:extLst>
          </p:cNvPr>
          <p:cNvSpPr/>
          <p:nvPr/>
        </p:nvSpPr>
        <p:spPr>
          <a:xfrm>
            <a:off x="457200" y="4681985"/>
            <a:ext cx="83784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000" spc="-100" dirty="0">
                <a:solidFill>
                  <a:schemeClr val="tx2"/>
                </a:solidFill>
              </a:rPr>
              <a:t>Why do bubble matter?</a:t>
            </a:r>
          </a:p>
          <a:p>
            <a:pPr marL="182880" indent="-18288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altLang="zh-CN" sz="2000" dirty="0"/>
              <a:t>Put-call parity might not hold.</a:t>
            </a:r>
          </a:p>
          <a:p>
            <a:pPr marL="182880" indent="-18288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altLang="zh-CN" sz="2000" dirty="0"/>
              <a:t>American calls have no optimal exercise policy.</a:t>
            </a:r>
          </a:p>
          <a:p>
            <a:pPr marL="182880" indent="-182880" defTabSz="914400">
              <a:spcBef>
                <a:spcPct val="20000"/>
              </a:spcBef>
              <a:buClr>
                <a:schemeClr val="accent1"/>
              </a:buClr>
              <a:buSzPct val="85000"/>
              <a:buFont typeface="Wingdings" pitchFamily="2" charset="2"/>
              <a:buChar char="§"/>
            </a:pPr>
            <a:r>
              <a:rPr lang="en-US" altLang="zh-CN" sz="2000" dirty="0"/>
              <a:t>Lookback calls have infinite value.</a:t>
            </a:r>
          </a:p>
        </p:txBody>
      </p:sp>
    </p:spTree>
    <p:extLst>
      <p:ext uri="{BB962C8B-B14F-4D97-AF65-F5344CB8AC3E}">
        <p14:creationId xmlns:p14="http://schemas.microsoft.com/office/powerpoint/2010/main" val="31928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Let me show you a bubble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9888"/>
                <a:ext cx="8378456" cy="3243072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CIR model: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zh-CN" sz="2000" dirty="0"/>
                  <a:t>Assume that the riskless interest rate r under measure P is: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ad>
                        <m:radPr>
                          <m:degHide m:val="on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US" altLang="zh-CN" sz="2000" dirty="0"/>
              </a:p>
              <a:p>
                <a:pPr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sz="2000" dirty="0"/>
                  <a:t> are positive constants</a:t>
                </a:r>
                <a:endParaRPr lang="en-US" altLang="zh-CN" sz="2000" b="0" dirty="0">
                  <a:ea typeface="Cambria Math" panose="02040503050406030204" pitchFamily="18" charset="0"/>
                </a:endParaRPr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zh-CN" sz="2000" dirty="0"/>
                  <a:t>Z is a P-Brownian motion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zh-CN" sz="2000" dirty="0"/>
                  <a:t>Assume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/>
                  <a:t>, which limits that r cannot hit zero in finite time under P. Therefore, the bond price cannot be infinite.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zh-CN" sz="2000" dirty="0"/>
                  <a:t>Assume the excess expected rate of return on a bond is linear in riskless rate, which means we have a linear risk premium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9888"/>
                <a:ext cx="8378456" cy="3243072"/>
              </a:xfrm>
              <a:blipFill>
                <a:blip r:embed="rId3"/>
                <a:stretch>
                  <a:fillRect l="-758" t="-389" b="-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8FA4177-611B-CC46-B5F9-FE54334053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712208"/>
                <a:ext cx="8378456" cy="18836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Then, we can have the valuation PDE for a unit discount bond</a:t>
                </a:r>
                <a:endParaRPr lang="en-US" altLang="zh-CN" sz="2000" dirty="0"/>
              </a:p>
              <a:p>
                <a:pPr>
                  <a:buFont typeface="Wingdings" pitchFamily="2" charset="2"/>
                  <a:buChar char="§"/>
                </a:pPr>
                <a:r>
                  <a:rPr lang="en-US" altLang="zh-CN" sz="2000" dirty="0"/>
                  <a:t>A unit discount bond has a payout equal to one at maturity T. CIR show the bond’s value G(</a:t>
                </a:r>
                <a:r>
                  <a:rPr lang="en-US" altLang="zh-CN" sz="2000" dirty="0" err="1"/>
                  <a:t>r,t</a:t>
                </a:r>
                <a:r>
                  <a:rPr lang="en-US" altLang="zh-CN" sz="2000" dirty="0"/>
                  <a:t>) satisfies the valuation PDE: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b="0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b="0" dirty="0"/>
                  <a:t>   Subject to: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8FA4177-611B-CC46-B5F9-FE5433405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712208"/>
                <a:ext cx="8378456" cy="1883664"/>
              </a:xfrm>
              <a:prstGeom prst="rect">
                <a:avLst/>
              </a:prstGeom>
              <a:blipFill>
                <a:blip r:embed="rId4"/>
                <a:stretch>
                  <a:fillRect l="-758" t="-1342" r="-909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787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Let me show you a bubble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9888"/>
                <a:ext cx="8378456" cy="366979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One solution: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altLang="zh-CN" sz="2000" b="0" dirty="0">
                  <a:solidFill>
                    <a:schemeClr val="tx2"/>
                  </a:solidFill>
                  <a:latin typeface="+mj-lt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 spc="-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en-US" altLang="zh-CN" sz="2000" i="1" spc="-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j-cs"/>
                          </a:rPr>
                          <m:t>𝛼</m:t>
                        </m:r>
                      </m:e>
                    </m:acc>
                    <m:r>
                      <a:rPr lang="en-US" altLang="zh-CN" sz="2000" b="0" i="1" spc="-1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 </m:t>
                    </m:r>
                    <m:r>
                      <a:rPr lang="en-US" altLang="zh-CN" sz="2000" b="0" i="1" spc="-1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𝛼</m:t>
                    </m:r>
                    <m:r>
                      <a:rPr lang="en-US" altLang="zh-CN" sz="2000" b="0" i="1" spc="-1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+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spc="-100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 spc="-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spc="-1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i="1" spc="-1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pc="-1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spc="-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α</m:t>
                    </m:r>
                    <m:r>
                      <m:rPr>
                        <m:sty m:val="p"/>
                      </m:rPr>
                      <a:rPr lang="el-GR" altLang="zh-CN" sz="2000" i="1" spc="-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β</m:t>
                    </m:r>
                    <m:r>
                      <a:rPr lang="en-US" altLang="zh-CN" sz="2000" b="0" i="1" spc="-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−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m:rPr>
                        <m:sty m:val="p"/>
                      </m:rPr>
                      <a:rPr lang="en-US" altLang="zh-CN" sz="2000" spc="-1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α</m:t>
                    </m:r>
                    <m:r>
                      <a:rPr lang="en-US" altLang="zh-CN" sz="2000" b="0" i="0" spc="-1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+</m:t>
                    </m:r>
                  </m:oMath>
                </a14:m>
                <a:r>
                  <a:rPr lang="en-US" altLang="zh-CN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spc="-100" dirty="0">
                    <a:solidFill>
                      <a:srgbClr val="0070C0"/>
                    </a:solidFill>
                    <a:latin typeface="+mj-lt"/>
                    <a:ea typeface="+mj-ea"/>
                    <a:cs typeface="+mj-cs"/>
                  </a:rPr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9888"/>
                <a:ext cx="8378456" cy="3669792"/>
              </a:xfrm>
              <a:blipFill>
                <a:blip r:embed="rId3"/>
                <a:stretch>
                  <a:fillRect l="-758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A6DF461-C9CD-D245-99B2-6D4076C78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95"/>
          <a:stretch/>
        </p:blipFill>
        <p:spPr>
          <a:xfrm>
            <a:off x="2641600" y="2592324"/>
            <a:ext cx="3710432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045DB8-1646-3B4D-8321-BA9D6D3FF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9772"/>
            <a:ext cx="33528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2E586A-47F3-BC47-AAEC-5E58F5970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778" y="4210812"/>
            <a:ext cx="15113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1EF4047-BD18-D14F-AFAB-9B2ADFB099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5383784"/>
                <a:ext cx="8067560" cy="74422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Then, something interesting happened: </a:t>
                </a:r>
              </a:p>
              <a:p>
                <a:pPr marL="0" indent="0">
                  <a:spcBef>
                    <a:spcPct val="0"/>
                  </a:spcBef>
                  <a:buFont typeface="Arial" pitchFamily="34" charset="0"/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 algn="ctr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𝛼𝛽</m:t>
                    </m:r>
                    <m:r>
                      <a:rPr lang="en-US" altLang="zh-CN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altLang="zh-CN" sz="2000" i="1" spc="-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spc="-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zh-CN" sz="2000" i="1" spc="-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spc="-1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en-US" altLang="zh-CN" sz="2000" spc="-1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hold, we can have a cheaper solution!!</a:t>
                </a:r>
                <a:endParaRPr lang="en-US" altLang="zh-CN" sz="2000" spc="-100" dirty="0">
                  <a:solidFill>
                    <a:schemeClr val="tx1"/>
                  </a:solidFill>
                  <a:latin typeface="Calibri" panose="020F0502020204030204" pitchFamily="34" charset="0"/>
                  <a:ea typeface="+mj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1EF4047-BD18-D14F-AFAB-9B2ADFB09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83784"/>
                <a:ext cx="8067560" cy="744220"/>
              </a:xfrm>
              <a:prstGeom prst="rect">
                <a:avLst/>
              </a:prstGeom>
              <a:blipFill>
                <a:blip r:embed="rId7"/>
                <a:stretch>
                  <a:fillRect l="-787" t="-3333" b="-4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Let me show you a bubble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9888"/>
                <a:ext cx="8378456" cy="3669792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2000" dirty="0"/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latin typeface="+mj-lt"/>
                    <a:ea typeface="+mj-ea"/>
                    <a:cs typeface="+mj-cs"/>
                  </a:rPr>
                  <a:t>One solution: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altLang="zh-CN" sz="2000" b="0" dirty="0">
                  <a:solidFill>
                    <a:schemeClr val="tx2"/>
                  </a:solidFill>
                  <a:latin typeface="+mj-lt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b="0" dirty="0">
                    <a:latin typeface="+mj-lt"/>
                  </a:rPr>
                  <a:t>The cheaper solution</a:t>
                </a:r>
                <a:r>
                  <a:rPr lang="en-US" altLang="zh-CN" sz="2000" dirty="0">
                    <a:latin typeface="+mj-lt"/>
                  </a:rPr>
                  <a:t>: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[1−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20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,0)</m:t>
                          </m:r>
                        </m:den>
                      </m:f>
                      <m:r>
                        <a:rPr lang="en-US" altLang="zh-CN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0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b="0" dirty="0">
                  <a:solidFill>
                    <a:schemeClr val="tx2"/>
                  </a:solidFill>
                  <a:latin typeface="+mj-lt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dirty="0">
                    <a:latin typeface="+mj-lt"/>
                  </a:rPr>
                  <a:t>The paper shows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+mj-lt"/>
                  </a:rPr>
                  <a:t> is strictly 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+mj-lt"/>
                  </a:rPr>
                  <a:t> prior to maturity.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dirty="0">
                  <a:latin typeface="+mj-lt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dirty="0">
                    <a:latin typeface="+mj-lt"/>
                  </a:rPr>
                  <a:t>Therefore, now we have a </a:t>
                </a:r>
                <a:r>
                  <a:rPr lang="en-US" altLang="zh-CN" sz="2000" b="1" dirty="0">
                    <a:latin typeface="+mj-lt"/>
                  </a:rPr>
                  <a:t>bubble</a:t>
                </a:r>
                <a:r>
                  <a:rPr lang="en-US" altLang="zh-CN" sz="2000" dirty="0">
                    <a:latin typeface="+mj-lt"/>
                  </a:rPr>
                  <a:t>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1CCF07-2C65-354F-A2AE-1B61328C3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9888"/>
                <a:ext cx="8378456" cy="3669792"/>
              </a:xfrm>
              <a:blipFill>
                <a:blip r:embed="rId3"/>
                <a:stretch>
                  <a:fillRect l="-758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264EC26-1E62-D44A-AB3B-11C3927A982E}"/>
              </a:ext>
            </a:extLst>
          </p:cNvPr>
          <p:cNvSpPr/>
          <p:nvPr/>
        </p:nvSpPr>
        <p:spPr>
          <a:xfrm>
            <a:off x="3267456" y="2063496"/>
            <a:ext cx="1133856" cy="633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6B47A0-54F6-A942-85AD-46889893A89E}"/>
              </a:ext>
            </a:extLst>
          </p:cNvPr>
          <p:cNvSpPr/>
          <p:nvPr/>
        </p:nvSpPr>
        <p:spPr>
          <a:xfrm>
            <a:off x="2359152" y="2795016"/>
            <a:ext cx="1133856" cy="6339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2958" cy="1092000"/>
          </a:xfrm>
        </p:spPr>
        <p:txBody>
          <a:bodyPr/>
          <a:lstStyle/>
          <a:p>
            <a:r>
              <a:rPr lang="en-US" dirty="0"/>
              <a:t>Some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36192"/>
                <a:ext cx="8442960" cy="3060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itchFamily="2" charset="2"/>
                  <a:buChar char="§"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There is no equivalent (local) martingale measure.</a:t>
                </a:r>
              </a:p>
              <a:p>
                <a:pPr marL="0" indent="0" algn="ctr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𝛼𝛽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be rewritten as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altLang="zh-CN" sz="18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sz="18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acc>
                        <m:accPr>
                          <m:chr m:val="̂"/>
                          <m:ctrlPr>
                            <a:rPr lang="en-US" altLang="zh-CN" sz="1800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acc>
                      <m:acc>
                        <m:accPr>
                          <m:chr m:val="̂"/>
                          <m:ctrlPr>
                            <a:rPr lang="en-US" altLang="zh-CN" sz="1800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800" i="1" spc="-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acc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altLang="zh-CN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[1−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,0)</m:t>
                          </m:r>
                        </m:den>
                      </m:f>
                      <m:r>
                        <a:rPr lang="en-US" altLang="zh-CN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Bef>
                    <a:spcPct val="0"/>
                  </a:spcBef>
                  <a:buFont typeface="Arial" pitchFamily="34" charset="0"/>
                  <a:buAutoNum type="arabicPeriod"/>
                </a:pPr>
                <a:endParaRPr lang="en-US" altLang="zh-CN" sz="1800" spc="-100" dirty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6192"/>
                <a:ext cx="8442960" cy="3060192"/>
              </a:xfrm>
              <a:prstGeom prst="rect">
                <a:avLst/>
              </a:prstGeom>
              <a:blipFill>
                <a:blip r:embed="rId3"/>
                <a:stretch>
                  <a:fillRect l="-602" t="-82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0E9D3A0-9A54-0E4C-B7D2-C2A855F41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949952"/>
                <a:ext cx="8442960" cy="792960"/>
              </a:xfrm>
              <a:solidFill>
                <a:schemeClr val="bg1"/>
              </a:solidFill>
              <a:ln>
                <a:solidFill>
                  <a:schemeClr val="accent1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378456"/>
                          <a:gd name="connsiteY0" fmla="*/ 0 h 719328"/>
                          <a:gd name="connsiteX1" fmla="*/ 682246 w 8378456"/>
                          <a:gd name="connsiteY1" fmla="*/ 0 h 719328"/>
                          <a:gd name="connsiteX2" fmla="*/ 1448276 w 8378456"/>
                          <a:gd name="connsiteY2" fmla="*/ 0 h 719328"/>
                          <a:gd name="connsiteX3" fmla="*/ 1879168 w 8378456"/>
                          <a:gd name="connsiteY3" fmla="*/ 0 h 719328"/>
                          <a:gd name="connsiteX4" fmla="*/ 2561414 w 8378456"/>
                          <a:gd name="connsiteY4" fmla="*/ 0 h 719328"/>
                          <a:gd name="connsiteX5" fmla="*/ 2992306 w 8378456"/>
                          <a:gd name="connsiteY5" fmla="*/ 0 h 719328"/>
                          <a:gd name="connsiteX6" fmla="*/ 3590767 w 8378456"/>
                          <a:gd name="connsiteY6" fmla="*/ 0 h 719328"/>
                          <a:gd name="connsiteX7" fmla="*/ 4273013 w 8378456"/>
                          <a:gd name="connsiteY7" fmla="*/ 0 h 719328"/>
                          <a:gd name="connsiteX8" fmla="*/ 4620120 w 8378456"/>
                          <a:gd name="connsiteY8" fmla="*/ 0 h 719328"/>
                          <a:gd name="connsiteX9" fmla="*/ 4967227 w 8378456"/>
                          <a:gd name="connsiteY9" fmla="*/ 0 h 719328"/>
                          <a:gd name="connsiteX10" fmla="*/ 5733258 w 8378456"/>
                          <a:gd name="connsiteY10" fmla="*/ 0 h 719328"/>
                          <a:gd name="connsiteX11" fmla="*/ 6331719 w 8378456"/>
                          <a:gd name="connsiteY11" fmla="*/ 0 h 719328"/>
                          <a:gd name="connsiteX12" fmla="*/ 6678826 w 8378456"/>
                          <a:gd name="connsiteY12" fmla="*/ 0 h 719328"/>
                          <a:gd name="connsiteX13" fmla="*/ 7277287 w 8378456"/>
                          <a:gd name="connsiteY13" fmla="*/ 0 h 719328"/>
                          <a:gd name="connsiteX14" fmla="*/ 8378456 w 8378456"/>
                          <a:gd name="connsiteY14" fmla="*/ 0 h 719328"/>
                          <a:gd name="connsiteX15" fmla="*/ 8378456 w 8378456"/>
                          <a:gd name="connsiteY15" fmla="*/ 352471 h 719328"/>
                          <a:gd name="connsiteX16" fmla="*/ 8378456 w 8378456"/>
                          <a:gd name="connsiteY16" fmla="*/ 719328 h 719328"/>
                          <a:gd name="connsiteX17" fmla="*/ 8031349 w 8378456"/>
                          <a:gd name="connsiteY17" fmla="*/ 719328 h 719328"/>
                          <a:gd name="connsiteX18" fmla="*/ 7265318 w 8378456"/>
                          <a:gd name="connsiteY18" fmla="*/ 719328 h 719328"/>
                          <a:gd name="connsiteX19" fmla="*/ 6583073 w 8378456"/>
                          <a:gd name="connsiteY19" fmla="*/ 719328 h 719328"/>
                          <a:gd name="connsiteX20" fmla="*/ 5900827 w 8378456"/>
                          <a:gd name="connsiteY20" fmla="*/ 719328 h 719328"/>
                          <a:gd name="connsiteX21" fmla="*/ 5218581 w 8378456"/>
                          <a:gd name="connsiteY21" fmla="*/ 719328 h 719328"/>
                          <a:gd name="connsiteX22" fmla="*/ 4787689 w 8378456"/>
                          <a:gd name="connsiteY22" fmla="*/ 719328 h 719328"/>
                          <a:gd name="connsiteX23" fmla="*/ 4021659 w 8378456"/>
                          <a:gd name="connsiteY23" fmla="*/ 719328 h 719328"/>
                          <a:gd name="connsiteX24" fmla="*/ 3423198 w 8378456"/>
                          <a:gd name="connsiteY24" fmla="*/ 719328 h 719328"/>
                          <a:gd name="connsiteX25" fmla="*/ 3076090 w 8378456"/>
                          <a:gd name="connsiteY25" fmla="*/ 719328 h 719328"/>
                          <a:gd name="connsiteX26" fmla="*/ 2477629 w 8378456"/>
                          <a:gd name="connsiteY26" fmla="*/ 719328 h 719328"/>
                          <a:gd name="connsiteX27" fmla="*/ 1962953 w 8378456"/>
                          <a:gd name="connsiteY27" fmla="*/ 719328 h 719328"/>
                          <a:gd name="connsiteX28" fmla="*/ 1448276 w 8378456"/>
                          <a:gd name="connsiteY28" fmla="*/ 719328 h 719328"/>
                          <a:gd name="connsiteX29" fmla="*/ 933599 w 8378456"/>
                          <a:gd name="connsiteY29" fmla="*/ 719328 h 719328"/>
                          <a:gd name="connsiteX30" fmla="*/ 0 w 8378456"/>
                          <a:gd name="connsiteY30" fmla="*/ 719328 h 719328"/>
                          <a:gd name="connsiteX31" fmla="*/ 0 w 8378456"/>
                          <a:gd name="connsiteY31" fmla="*/ 352471 h 719328"/>
                          <a:gd name="connsiteX32" fmla="*/ 0 w 8378456"/>
                          <a:gd name="connsiteY32" fmla="*/ 0 h 7193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378456" h="719328" fill="none" extrusionOk="0">
                            <a:moveTo>
                              <a:pt x="0" y="0"/>
                            </a:moveTo>
                            <a:cubicBezTo>
                              <a:pt x="175770" y="-24849"/>
                              <a:pt x="359394" y="36036"/>
                              <a:pt x="682246" y="0"/>
                            </a:cubicBezTo>
                            <a:cubicBezTo>
                              <a:pt x="1005098" y="-36036"/>
                              <a:pt x="1110387" y="28472"/>
                              <a:pt x="1448276" y="0"/>
                            </a:cubicBezTo>
                            <a:cubicBezTo>
                              <a:pt x="1786165" y="-28472"/>
                              <a:pt x="1790065" y="32449"/>
                              <a:pt x="1879168" y="0"/>
                            </a:cubicBezTo>
                            <a:cubicBezTo>
                              <a:pt x="1968271" y="-32449"/>
                              <a:pt x="2381538" y="72195"/>
                              <a:pt x="2561414" y="0"/>
                            </a:cubicBezTo>
                            <a:cubicBezTo>
                              <a:pt x="2741290" y="-72195"/>
                              <a:pt x="2827212" y="5311"/>
                              <a:pt x="2992306" y="0"/>
                            </a:cubicBezTo>
                            <a:cubicBezTo>
                              <a:pt x="3157400" y="-5311"/>
                              <a:pt x="3429220" y="44112"/>
                              <a:pt x="3590767" y="0"/>
                            </a:cubicBezTo>
                            <a:cubicBezTo>
                              <a:pt x="3752314" y="-44112"/>
                              <a:pt x="4125586" y="41207"/>
                              <a:pt x="4273013" y="0"/>
                            </a:cubicBezTo>
                            <a:cubicBezTo>
                              <a:pt x="4420440" y="-41207"/>
                              <a:pt x="4532054" y="40168"/>
                              <a:pt x="4620120" y="0"/>
                            </a:cubicBezTo>
                            <a:cubicBezTo>
                              <a:pt x="4708186" y="-40168"/>
                              <a:pt x="4806005" y="14147"/>
                              <a:pt x="4967227" y="0"/>
                            </a:cubicBezTo>
                            <a:cubicBezTo>
                              <a:pt x="5128449" y="-14147"/>
                              <a:pt x="5402942" y="11368"/>
                              <a:pt x="5733258" y="0"/>
                            </a:cubicBezTo>
                            <a:cubicBezTo>
                              <a:pt x="6063574" y="-11368"/>
                              <a:pt x="6093925" y="22362"/>
                              <a:pt x="6331719" y="0"/>
                            </a:cubicBezTo>
                            <a:cubicBezTo>
                              <a:pt x="6569513" y="-22362"/>
                              <a:pt x="6530601" y="19526"/>
                              <a:pt x="6678826" y="0"/>
                            </a:cubicBezTo>
                            <a:cubicBezTo>
                              <a:pt x="6827051" y="-19526"/>
                              <a:pt x="7154934" y="48569"/>
                              <a:pt x="7277287" y="0"/>
                            </a:cubicBezTo>
                            <a:cubicBezTo>
                              <a:pt x="7399640" y="-48569"/>
                              <a:pt x="8046860" y="40518"/>
                              <a:pt x="8378456" y="0"/>
                            </a:cubicBezTo>
                            <a:cubicBezTo>
                              <a:pt x="8420546" y="90432"/>
                              <a:pt x="8370700" y="246726"/>
                              <a:pt x="8378456" y="352471"/>
                            </a:cubicBezTo>
                            <a:cubicBezTo>
                              <a:pt x="8386212" y="458216"/>
                              <a:pt x="8371436" y="548445"/>
                              <a:pt x="8378456" y="719328"/>
                            </a:cubicBezTo>
                            <a:cubicBezTo>
                              <a:pt x="8305670" y="738174"/>
                              <a:pt x="8132309" y="691651"/>
                              <a:pt x="8031349" y="719328"/>
                            </a:cubicBezTo>
                            <a:cubicBezTo>
                              <a:pt x="7930389" y="747005"/>
                              <a:pt x="7566694" y="629297"/>
                              <a:pt x="7265318" y="719328"/>
                            </a:cubicBezTo>
                            <a:cubicBezTo>
                              <a:pt x="6963942" y="809359"/>
                              <a:pt x="6813261" y="641870"/>
                              <a:pt x="6583073" y="719328"/>
                            </a:cubicBezTo>
                            <a:cubicBezTo>
                              <a:pt x="6352885" y="796786"/>
                              <a:pt x="6173841" y="648025"/>
                              <a:pt x="5900827" y="719328"/>
                            </a:cubicBezTo>
                            <a:cubicBezTo>
                              <a:pt x="5627813" y="790631"/>
                              <a:pt x="5378266" y="644065"/>
                              <a:pt x="5218581" y="719328"/>
                            </a:cubicBezTo>
                            <a:cubicBezTo>
                              <a:pt x="5058896" y="794591"/>
                              <a:pt x="4912263" y="705176"/>
                              <a:pt x="4787689" y="719328"/>
                            </a:cubicBezTo>
                            <a:cubicBezTo>
                              <a:pt x="4663115" y="733480"/>
                              <a:pt x="4220770" y="658630"/>
                              <a:pt x="4021659" y="719328"/>
                            </a:cubicBezTo>
                            <a:cubicBezTo>
                              <a:pt x="3822548" y="780026"/>
                              <a:pt x="3670349" y="657890"/>
                              <a:pt x="3423198" y="719328"/>
                            </a:cubicBezTo>
                            <a:cubicBezTo>
                              <a:pt x="3176047" y="780766"/>
                              <a:pt x="3186060" y="683375"/>
                              <a:pt x="3076090" y="719328"/>
                            </a:cubicBezTo>
                            <a:cubicBezTo>
                              <a:pt x="2966120" y="755281"/>
                              <a:pt x="2727910" y="663277"/>
                              <a:pt x="2477629" y="719328"/>
                            </a:cubicBezTo>
                            <a:cubicBezTo>
                              <a:pt x="2227348" y="775379"/>
                              <a:pt x="2145374" y="711836"/>
                              <a:pt x="1962953" y="719328"/>
                            </a:cubicBezTo>
                            <a:cubicBezTo>
                              <a:pt x="1780532" y="726820"/>
                              <a:pt x="1665529" y="681243"/>
                              <a:pt x="1448276" y="719328"/>
                            </a:cubicBezTo>
                            <a:cubicBezTo>
                              <a:pt x="1231023" y="757413"/>
                              <a:pt x="1111253" y="660225"/>
                              <a:pt x="933599" y="719328"/>
                            </a:cubicBezTo>
                            <a:cubicBezTo>
                              <a:pt x="755945" y="778431"/>
                              <a:pt x="251708" y="611021"/>
                              <a:pt x="0" y="719328"/>
                            </a:cubicBezTo>
                            <a:cubicBezTo>
                              <a:pt x="-13796" y="590890"/>
                              <a:pt x="1504" y="480270"/>
                              <a:pt x="0" y="352471"/>
                            </a:cubicBezTo>
                            <a:cubicBezTo>
                              <a:pt x="-1504" y="224672"/>
                              <a:pt x="36383" y="162238"/>
                              <a:pt x="0" y="0"/>
                            </a:cubicBezTo>
                            <a:close/>
                          </a:path>
                          <a:path w="8378456" h="719328" stroke="0" extrusionOk="0">
                            <a:moveTo>
                              <a:pt x="0" y="0"/>
                            </a:moveTo>
                            <a:cubicBezTo>
                              <a:pt x="112048" y="-3705"/>
                              <a:pt x="293978" y="23164"/>
                              <a:pt x="514677" y="0"/>
                            </a:cubicBezTo>
                            <a:cubicBezTo>
                              <a:pt x="735376" y="-23164"/>
                              <a:pt x="708546" y="29708"/>
                              <a:pt x="861784" y="0"/>
                            </a:cubicBezTo>
                            <a:cubicBezTo>
                              <a:pt x="1015022" y="-29708"/>
                              <a:pt x="1425599" y="38026"/>
                              <a:pt x="1627814" y="0"/>
                            </a:cubicBezTo>
                            <a:cubicBezTo>
                              <a:pt x="1830029" y="-38026"/>
                              <a:pt x="1918832" y="5118"/>
                              <a:pt x="2142491" y="0"/>
                            </a:cubicBezTo>
                            <a:cubicBezTo>
                              <a:pt x="2366150" y="-5118"/>
                              <a:pt x="2550616" y="47334"/>
                              <a:pt x="2657167" y="0"/>
                            </a:cubicBezTo>
                            <a:cubicBezTo>
                              <a:pt x="2763718" y="-47334"/>
                              <a:pt x="3233089" y="60480"/>
                              <a:pt x="3423198" y="0"/>
                            </a:cubicBezTo>
                            <a:cubicBezTo>
                              <a:pt x="3613307" y="-60480"/>
                              <a:pt x="3652837" y="2372"/>
                              <a:pt x="3854090" y="0"/>
                            </a:cubicBezTo>
                            <a:cubicBezTo>
                              <a:pt x="4055343" y="-2372"/>
                              <a:pt x="4365944" y="49173"/>
                              <a:pt x="4620120" y="0"/>
                            </a:cubicBezTo>
                            <a:cubicBezTo>
                              <a:pt x="4874296" y="-49173"/>
                              <a:pt x="5116240" y="50451"/>
                              <a:pt x="5386150" y="0"/>
                            </a:cubicBezTo>
                            <a:cubicBezTo>
                              <a:pt x="5656060" y="-50451"/>
                              <a:pt x="5805513" y="25935"/>
                              <a:pt x="5984611" y="0"/>
                            </a:cubicBezTo>
                            <a:cubicBezTo>
                              <a:pt x="6163709" y="-25935"/>
                              <a:pt x="6375517" y="79784"/>
                              <a:pt x="6750642" y="0"/>
                            </a:cubicBezTo>
                            <a:cubicBezTo>
                              <a:pt x="7125767" y="-79784"/>
                              <a:pt x="7121881" y="48973"/>
                              <a:pt x="7265318" y="0"/>
                            </a:cubicBezTo>
                            <a:cubicBezTo>
                              <a:pt x="7408755" y="-48973"/>
                              <a:pt x="7557273" y="8041"/>
                              <a:pt x="7779995" y="0"/>
                            </a:cubicBezTo>
                            <a:cubicBezTo>
                              <a:pt x="8002717" y="-8041"/>
                              <a:pt x="8128741" y="6057"/>
                              <a:pt x="8378456" y="0"/>
                            </a:cubicBezTo>
                            <a:cubicBezTo>
                              <a:pt x="8407266" y="113214"/>
                              <a:pt x="8370394" y="281068"/>
                              <a:pt x="8378456" y="352471"/>
                            </a:cubicBezTo>
                            <a:cubicBezTo>
                              <a:pt x="8386518" y="423874"/>
                              <a:pt x="8359802" y="628451"/>
                              <a:pt x="8378456" y="719328"/>
                            </a:cubicBezTo>
                            <a:cubicBezTo>
                              <a:pt x="8148648" y="781733"/>
                              <a:pt x="7969152" y="695742"/>
                              <a:pt x="7696210" y="719328"/>
                            </a:cubicBezTo>
                            <a:cubicBezTo>
                              <a:pt x="7423268" y="742914"/>
                              <a:pt x="7223964" y="668437"/>
                              <a:pt x="7097749" y="719328"/>
                            </a:cubicBezTo>
                            <a:cubicBezTo>
                              <a:pt x="6971534" y="770219"/>
                              <a:pt x="6914445" y="678417"/>
                              <a:pt x="6750642" y="719328"/>
                            </a:cubicBezTo>
                            <a:cubicBezTo>
                              <a:pt x="6586839" y="760239"/>
                              <a:pt x="6465461" y="713336"/>
                              <a:pt x="6319750" y="719328"/>
                            </a:cubicBezTo>
                            <a:cubicBezTo>
                              <a:pt x="6174039" y="725320"/>
                              <a:pt x="5846968" y="653084"/>
                              <a:pt x="5553719" y="719328"/>
                            </a:cubicBezTo>
                            <a:cubicBezTo>
                              <a:pt x="5260470" y="785572"/>
                              <a:pt x="5231178" y="659088"/>
                              <a:pt x="4955258" y="719328"/>
                            </a:cubicBezTo>
                            <a:cubicBezTo>
                              <a:pt x="4679338" y="779568"/>
                              <a:pt x="4737424" y="712558"/>
                              <a:pt x="4524366" y="719328"/>
                            </a:cubicBezTo>
                            <a:cubicBezTo>
                              <a:pt x="4311308" y="726098"/>
                              <a:pt x="4182982" y="658239"/>
                              <a:pt x="3925905" y="719328"/>
                            </a:cubicBezTo>
                            <a:cubicBezTo>
                              <a:pt x="3668828" y="780417"/>
                              <a:pt x="3648855" y="703019"/>
                              <a:pt x="3578798" y="719328"/>
                            </a:cubicBezTo>
                            <a:cubicBezTo>
                              <a:pt x="3508741" y="735637"/>
                              <a:pt x="3313623" y="707804"/>
                              <a:pt x="3231690" y="719328"/>
                            </a:cubicBezTo>
                            <a:cubicBezTo>
                              <a:pt x="3149757" y="730852"/>
                              <a:pt x="2780006" y="647602"/>
                              <a:pt x="2633229" y="719328"/>
                            </a:cubicBezTo>
                            <a:cubicBezTo>
                              <a:pt x="2486452" y="791054"/>
                              <a:pt x="2294850" y="680770"/>
                              <a:pt x="2202337" y="719328"/>
                            </a:cubicBezTo>
                            <a:cubicBezTo>
                              <a:pt x="2109824" y="757886"/>
                              <a:pt x="1666624" y="716770"/>
                              <a:pt x="1520091" y="719328"/>
                            </a:cubicBezTo>
                            <a:cubicBezTo>
                              <a:pt x="1373558" y="721886"/>
                              <a:pt x="1220999" y="698742"/>
                              <a:pt x="1089199" y="719328"/>
                            </a:cubicBezTo>
                            <a:cubicBezTo>
                              <a:pt x="957399" y="739914"/>
                              <a:pt x="296291" y="647022"/>
                              <a:pt x="0" y="719328"/>
                            </a:cubicBezTo>
                            <a:cubicBezTo>
                              <a:pt x="-15635" y="578701"/>
                              <a:pt x="1667" y="464315"/>
                              <a:pt x="0" y="381244"/>
                            </a:cubicBezTo>
                            <a:cubicBezTo>
                              <a:pt x="-1667" y="298173"/>
                              <a:pt x="30716" y="917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>
                <a:noAutofit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If there were an equivalent martingale measure Q, r would have drift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under Q. and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indicates r </a:t>
                </a:r>
                <a:r>
                  <a:rPr lang="en-US" altLang="zh-CN" sz="2000" spc="-100" dirty="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can</a:t>
                </a:r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</a:t>
                </a:r>
                <a:r>
                  <a:rPr lang="en-US" altLang="zh-CN" sz="2000" spc="-100" dirty="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hit zero </a:t>
                </a:r>
                <a:r>
                  <a:rPr lang="en-US" altLang="zh-CN" sz="2000" spc="-100" dirty="0">
                    <a:solidFill>
                      <a:schemeClr val="tx1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under Q even though it cannot under P</a:t>
                </a:r>
                <a:endParaRPr lang="en-US" altLang="zh-CN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40E9D3A0-9A54-0E4C-B7D2-C2A855F41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949952"/>
                <a:ext cx="8442960" cy="792960"/>
              </a:xfrm>
              <a:blipFill>
                <a:blip r:embed="rId4"/>
                <a:stretch>
                  <a:fillRect l="-751" t="-1563" b="-4688"/>
                </a:stretch>
              </a:blipFill>
              <a:ln>
                <a:solidFill>
                  <a:schemeClr val="accent1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378456"/>
                          <a:gd name="connsiteY0" fmla="*/ 0 h 719328"/>
                          <a:gd name="connsiteX1" fmla="*/ 682246 w 8378456"/>
                          <a:gd name="connsiteY1" fmla="*/ 0 h 719328"/>
                          <a:gd name="connsiteX2" fmla="*/ 1448276 w 8378456"/>
                          <a:gd name="connsiteY2" fmla="*/ 0 h 719328"/>
                          <a:gd name="connsiteX3" fmla="*/ 1879168 w 8378456"/>
                          <a:gd name="connsiteY3" fmla="*/ 0 h 719328"/>
                          <a:gd name="connsiteX4" fmla="*/ 2561414 w 8378456"/>
                          <a:gd name="connsiteY4" fmla="*/ 0 h 719328"/>
                          <a:gd name="connsiteX5" fmla="*/ 2992306 w 8378456"/>
                          <a:gd name="connsiteY5" fmla="*/ 0 h 719328"/>
                          <a:gd name="connsiteX6" fmla="*/ 3590767 w 8378456"/>
                          <a:gd name="connsiteY6" fmla="*/ 0 h 719328"/>
                          <a:gd name="connsiteX7" fmla="*/ 4273013 w 8378456"/>
                          <a:gd name="connsiteY7" fmla="*/ 0 h 719328"/>
                          <a:gd name="connsiteX8" fmla="*/ 4620120 w 8378456"/>
                          <a:gd name="connsiteY8" fmla="*/ 0 h 719328"/>
                          <a:gd name="connsiteX9" fmla="*/ 4967227 w 8378456"/>
                          <a:gd name="connsiteY9" fmla="*/ 0 h 719328"/>
                          <a:gd name="connsiteX10" fmla="*/ 5733258 w 8378456"/>
                          <a:gd name="connsiteY10" fmla="*/ 0 h 719328"/>
                          <a:gd name="connsiteX11" fmla="*/ 6331719 w 8378456"/>
                          <a:gd name="connsiteY11" fmla="*/ 0 h 719328"/>
                          <a:gd name="connsiteX12" fmla="*/ 6678826 w 8378456"/>
                          <a:gd name="connsiteY12" fmla="*/ 0 h 719328"/>
                          <a:gd name="connsiteX13" fmla="*/ 7277287 w 8378456"/>
                          <a:gd name="connsiteY13" fmla="*/ 0 h 719328"/>
                          <a:gd name="connsiteX14" fmla="*/ 8378456 w 8378456"/>
                          <a:gd name="connsiteY14" fmla="*/ 0 h 719328"/>
                          <a:gd name="connsiteX15" fmla="*/ 8378456 w 8378456"/>
                          <a:gd name="connsiteY15" fmla="*/ 352471 h 719328"/>
                          <a:gd name="connsiteX16" fmla="*/ 8378456 w 8378456"/>
                          <a:gd name="connsiteY16" fmla="*/ 719328 h 719328"/>
                          <a:gd name="connsiteX17" fmla="*/ 8031349 w 8378456"/>
                          <a:gd name="connsiteY17" fmla="*/ 719328 h 719328"/>
                          <a:gd name="connsiteX18" fmla="*/ 7265318 w 8378456"/>
                          <a:gd name="connsiteY18" fmla="*/ 719328 h 719328"/>
                          <a:gd name="connsiteX19" fmla="*/ 6583073 w 8378456"/>
                          <a:gd name="connsiteY19" fmla="*/ 719328 h 719328"/>
                          <a:gd name="connsiteX20" fmla="*/ 5900827 w 8378456"/>
                          <a:gd name="connsiteY20" fmla="*/ 719328 h 719328"/>
                          <a:gd name="connsiteX21" fmla="*/ 5218581 w 8378456"/>
                          <a:gd name="connsiteY21" fmla="*/ 719328 h 719328"/>
                          <a:gd name="connsiteX22" fmla="*/ 4787689 w 8378456"/>
                          <a:gd name="connsiteY22" fmla="*/ 719328 h 719328"/>
                          <a:gd name="connsiteX23" fmla="*/ 4021659 w 8378456"/>
                          <a:gd name="connsiteY23" fmla="*/ 719328 h 719328"/>
                          <a:gd name="connsiteX24" fmla="*/ 3423198 w 8378456"/>
                          <a:gd name="connsiteY24" fmla="*/ 719328 h 719328"/>
                          <a:gd name="connsiteX25" fmla="*/ 3076090 w 8378456"/>
                          <a:gd name="connsiteY25" fmla="*/ 719328 h 719328"/>
                          <a:gd name="connsiteX26" fmla="*/ 2477629 w 8378456"/>
                          <a:gd name="connsiteY26" fmla="*/ 719328 h 719328"/>
                          <a:gd name="connsiteX27" fmla="*/ 1962953 w 8378456"/>
                          <a:gd name="connsiteY27" fmla="*/ 719328 h 719328"/>
                          <a:gd name="connsiteX28" fmla="*/ 1448276 w 8378456"/>
                          <a:gd name="connsiteY28" fmla="*/ 719328 h 719328"/>
                          <a:gd name="connsiteX29" fmla="*/ 933599 w 8378456"/>
                          <a:gd name="connsiteY29" fmla="*/ 719328 h 719328"/>
                          <a:gd name="connsiteX30" fmla="*/ 0 w 8378456"/>
                          <a:gd name="connsiteY30" fmla="*/ 719328 h 719328"/>
                          <a:gd name="connsiteX31" fmla="*/ 0 w 8378456"/>
                          <a:gd name="connsiteY31" fmla="*/ 352471 h 719328"/>
                          <a:gd name="connsiteX32" fmla="*/ 0 w 8378456"/>
                          <a:gd name="connsiteY32" fmla="*/ 0 h 7193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378456" h="719328" fill="none" extrusionOk="0">
                            <a:moveTo>
                              <a:pt x="0" y="0"/>
                            </a:moveTo>
                            <a:cubicBezTo>
                              <a:pt x="175770" y="-24849"/>
                              <a:pt x="359394" y="36036"/>
                              <a:pt x="682246" y="0"/>
                            </a:cubicBezTo>
                            <a:cubicBezTo>
                              <a:pt x="1005098" y="-36036"/>
                              <a:pt x="1110387" y="28472"/>
                              <a:pt x="1448276" y="0"/>
                            </a:cubicBezTo>
                            <a:cubicBezTo>
                              <a:pt x="1786165" y="-28472"/>
                              <a:pt x="1790065" y="32449"/>
                              <a:pt x="1879168" y="0"/>
                            </a:cubicBezTo>
                            <a:cubicBezTo>
                              <a:pt x="1968271" y="-32449"/>
                              <a:pt x="2381538" y="72195"/>
                              <a:pt x="2561414" y="0"/>
                            </a:cubicBezTo>
                            <a:cubicBezTo>
                              <a:pt x="2741290" y="-72195"/>
                              <a:pt x="2827212" y="5311"/>
                              <a:pt x="2992306" y="0"/>
                            </a:cubicBezTo>
                            <a:cubicBezTo>
                              <a:pt x="3157400" y="-5311"/>
                              <a:pt x="3429220" y="44112"/>
                              <a:pt x="3590767" y="0"/>
                            </a:cubicBezTo>
                            <a:cubicBezTo>
                              <a:pt x="3752314" y="-44112"/>
                              <a:pt x="4125586" y="41207"/>
                              <a:pt x="4273013" y="0"/>
                            </a:cubicBezTo>
                            <a:cubicBezTo>
                              <a:pt x="4420440" y="-41207"/>
                              <a:pt x="4532054" y="40168"/>
                              <a:pt x="4620120" y="0"/>
                            </a:cubicBezTo>
                            <a:cubicBezTo>
                              <a:pt x="4708186" y="-40168"/>
                              <a:pt x="4806005" y="14147"/>
                              <a:pt x="4967227" y="0"/>
                            </a:cubicBezTo>
                            <a:cubicBezTo>
                              <a:pt x="5128449" y="-14147"/>
                              <a:pt x="5402942" y="11368"/>
                              <a:pt x="5733258" y="0"/>
                            </a:cubicBezTo>
                            <a:cubicBezTo>
                              <a:pt x="6063574" y="-11368"/>
                              <a:pt x="6093925" y="22362"/>
                              <a:pt x="6331719" y="0"/>
                            </a:cubicBezTo>
                            <a:cubicBezTo>
                              <a:pt x="6569513" y="-22362"/>
                              <a:pt x="6530601" y="19526"/>
                              <a:pt x="6678826" y="0"/>
                            </a:cubicBezTo>
                            <a:cubicBezTo>
                              <a:pt x="6827051" y="-19526"/>
                              <a:pt x="7154934" y="48569"/>
                              <a:pt x="7277287" y="0"/>
                            </a:cubicBezTo>
                            <a:cubicBezTo>
                              <a:pt x="7399640" y="-48569"/>
                              <a:pt x="8046860" y="40518"/>
                              <a:pt x="8378456" y="0"/>
                            </a:cubicBezTo>
                            <a:cubicBezTo>
                              <a:pt x="8420546" y="90432"/>
                              <a:pt x="8370700" y="246726"/>
                              <a:pt x="8378456" y="352471"/>
                            </a:cubicBezTo>
                            <a:cubicBezTo>
                              <a:pt x="8386212" y="458216"/>
                              <a:pt x="8371436" y="548445"/>
                              <a:pt x="8378456" y="719328"/>
                            </a:cubicBezTo>
                            <a:cubicBezTo>
                              <a:pt x="8305670" y="738174"/>
                              <a:pt x="8132309" y="691651"/>
                              <a:pt x="8031349" y="719328"/>
                            </a:cubicBezTo>
                            <a:cubicBezTo>
                              <a:pt x="7930389" y="747005"/>
                              <a:pt x="7566694" y="629297"/>
                              <a:pt x="7265318" y="719328"/>
                            </a:cubicBezTo>
                            <a:cubicBezTo>
                              <a:pt x="6963942" y="809359"/>
                              <a:pt x="6813261" y="641870"/>
                              <a:pt x="6583073" y="719328"/>
                            </a:cubicBezTo>
                            <a:cubicBezTo>
                              <a:pt x="6352885" y="796786"/>
                              <a:pt x="6173841" y="648025"/>
                              <a:pt x="5900827" y="719328"/>
                            </a:cubicBezTo>
                            <a:cubicBezTo>
                              <a:pt x="5627813" y="790631"/>
                              <a:pt x="5378266" y="644065"/>
                              <a:pt x="5218581" y="719328"/>
                            </a:cubicBezTo>
                            <a:cubicBezTo>
                              <a:pt x="5058896" y="794591"/>
                              <a:pt x="4912263" y="705176"/>
                              <a:pt x="4787689" y="719328"/>
                            </a:cubicBezTo>
                            <a:cubicBezTo>
                              <a:pt x="4663115" y="733480"/>
                              <a:pt x="4220770" y="658630"/>
                              <a:pt x="4021659" y="719328"/>
                            </a:cubicBezTo>
                            <a:cubicBezTo>
                              <a:pt x="3822548" y="780026"/>
                              <a:pt x="3670349" y="657890"/>
                              <a:pt x="3423198" y="719328"/>
                            </a:cubicBezTo>
                            <a:cubicBezTo>
                              <a:pt x="3176047" y="780766"/>
                              <a:pt x="3186060" y="683375"/>
                              <a:pt x="3076090" y="719328"/>
                            </a:cubicBezTo>
                            <a:cubicBezTo>
                              <a:pt x="2966120" y="755281"/>
                              <a:pt x="2727910" y="663277"/>
                              <a:pt x="2477629" y="719328"/>
                            </a:cubicBezTo>
                            <a:cubicBezTo>
                              <a:pt x="2227348" y="775379"/>
                              <a:pt x="2145374" y="711836"/>
                              <a:pt x="1962953" y="719328"/>
                            </a:cubicBezTo>
                            <a:cubicBezTo>
                              <a:pt x="1780532" y="726820"/>
                              <a:pt x="1665529" y="681243"/>
                              <a:pt x="1448276" y="719328"/>
                            </a:cubicBezTo>
                            <a:cubicBezTo>
                              <a:pt x="1231023" y="757413"/>
                              <a:pt x="1111253" y="660225"/>
                              <a:pt x="933599" y="719328"/>
                            </a:cubicBezTo>
                            <a:cubicBezTo>
                              <a:pt x="755945" y="778431"/>
                              <a:pt x="251708" y="611021"/>
                              <a:pt x="0" y="719328"/>
                            </a:cubicBezTo>
                            <a:cubicBezTo>
                              <a:pt x="-13796" y="590890"/>
                              <a:pt x="1504" y="480270"/>
                              <a:pt x="0" y="352471"/>
                            </a:cubicBezTo>
                            <a:cubicBezTo>
                              <a:pt x="-1504" y="224672"/>
                              <a:pt x="36383" y="162238"/>
                              <a:pt x="0" y="0"/>
                            </a:cubicBezTo>
                            <a:close/>
                          </a:path>
                          <a:path w="8378456" h="719328" stroke="0" extrusionOk="0">
                            <a:moveTo>
                              <a:pt x="0" y="0"/>
                            </a:moveTo>
                            <a:cubicBezTo>
                              <a:pt x="112048" y="-3705"/>
                              <a:pt x="293978" y="23164"/>
                              <a:pt x="514677" y="0"/>
                            </a:cubicBezTo>
                            <a:cubicBezTo>
                              <a:pt x="735376" y="-23164"/>
                              <a:pt x="708546" y="29708"/>
                              <a:pt x="861784" y="0"/>
                            </a:cubicBezTo>
                            <a:cubicBezTo>
                              <a:pt x="1015022" y="-29708"/>
                              <a:pt x="1425599" y="38026"/>
                              <a:pt x="1627814" y="0"/>
                            </a:cubicBezTo>
                            <a:cubicBezTo>
                              <a:pt x="1830029" y="-38026"/>
                              <a:pt x="1918832" y="5118"/>
                              <a:pt x="2142491" y="0"/>
                            </a:cubicBezTo>
                            <a:cubicBezTo>
                              <a:pt x="2366150" y="-5118"/>
                              <a:pt x="2550616" y="47334"/>
                              <a:pt x="2657167" y="0"/>
                            </a:cubicBezTo>
                            <a:cubicBezTo>
                              <a:pt x="2763718" y="-47334"/>
                              <a:pt x="3233089" y="60480"/>
                              <a:pt x="3423198" y="0"/>
                            </a:cubicBezTo>
                            <a:cubicBezTo>
                              <a:pt x="3613307" y="-60480"/>
                              <a:pt x="3652837" y="2372"/>
                              <a:pt x="3854090" y="0"/>
                            </a:cubicBezTo>
                            <a:cubicBezTo>
                              <a:pt x="4055343" y="-2372"/>
                              <a:pt x="4365944" y="49173"/>
                              <a:pt x="4620120" y="0"/>
                            </a:cubicBezTo>
                            <a:cubicBezTo>
                              <a:pt x="4874296" y="-49173"/>
                              <a:pt x="5116240" y="50451"/>
                              <a:pt x="5386150" y="0"/>
                            </a:cubicBezTo>
                            <a:cubicBezTo>
                              <a:pt x="5656060" y="-50451"/>
                              <a:pt x="5805513" y="25935"/>
                              <a:pt x="5984611" y="0"/>
                            </a:cubicBezTo>
                            <a:cubicBezTo>
                              <a:pt x="6163709" y="-25935"/>
                              <a:pt x="6375517" y="79784"/>
                              <a:pt x="6750642" y="0"/>
                            </a:cubicBezTo>
                            <a:cubicBezTo>
                              <a:pt x="7125767" y="-79784"/>
                              <a:pt x="7121881" y="48973"/>
                              <a:pt x="7265318" y="0"/>
                            </a:cubicBezTo>
                            <a:cubicBezTo>
                              <a:pt x="7408755" y="-48973"/>
                              <a:pt x="7557273" y="8041"/>
                              <a:pt x="7779995" y="0"/>
                            </a:cubicBezTo>
                            <a:cubicBezTo>
                              <a:pt x="8002717" y="-8041"/>
                              <a:pt x="8128741" y="6057"/>
                              <a:pt x="8378456" y="0"/>
                            </a:cubicBezTo>
                            <a:cubicBezTo>
                              <a:pt x="8407266" y="113214"/>
                              <a:pt x="8370394" y="281068"/>
                              <a:pt x="8378456" y="352471"/>
                            </a:cubicBezTo>
                            <a:cubicBezTo>
                              <a:pt x="8386518" y="423874"/>
                              <a:pt x="8359802" y="628451"/>
                              <a:pt x="8378456" y="719328"/>
                            </a:cubicBezTo>
                            <a:cubicBezTo>
                              <a:pt x="8148648" y="781733"/>
                              <a:pt x="7969152" y="695742"/>
                              <a:pt x="7696210" y="719328"/>
                            </a:cubicBezTo>
                            <a:cubicBezTo>
                              <a:pt x="7423268" y="742914"/>
                              <a:pt x="7223964" y="668437"/>
                              <a:pt x="7097749" y="719328"/>
                            </a:cubicBezTo>
                            <a:cubicBezTo>
                              <a:pt x="6971534" y="770219"/>
                              <a:pt x="6914445" y="678417"/>
                              <a:pt x="6750642" y="719328"/>
                            </a:cubicBezTo>
                            <a:cubicBezTo>
                              <a:pt x="6586839" y="760239"/>
                              <a:pt x="6465461" y="713336"/>
                              <a:pt x="6319750" y="719328"/>
                            </a:cubicBezTo>
                            <a:cubicBezTo>
                              <a:pt x="6174039" y="725320"/>
                              <a:pt x="5846968" y="653084"/>
                              <a:pt x="5553719" y="719328"/>
                            </a:cubicBezTo>
                            <a:cubicBezTo>
                              <a:pt x="5260470" y="785572"/>
                              <a:pt x="5231178" y="659088"/>
                              <a:pt x="4955258" y="719328"/>
                            </a:cubicBezTo>
                            <a:cubicBezTo>
                              <a:pt x="4679338" y="779568"/>
                              <a:pt x="4737424" y="712558"/>
                              <a:pt x="4524366" y="719328"/>
                            </a:cubicBezTo>
                            <a:cubicBezTo>
                              <a:pt x="4311308" y="726098"/>
                              <a:pt x="4182982" y="658239"/>
                              <a:pt x="3925905" y="719328"/>
                            </a:cubicBezTo>
                            <a:cubicBezTo>
                              <a:pt x="3668828" y="780417"/>
                              <a:pt x="3648855" y="703019"/>
                              <a:pt x="3578798" y="719328"/>
                            </a:cubicBezTo>
                            <a:cubicBezTo>
                              <a:pt x="3508741" y="735637"/>
                              <a:pt x="3313623" y="707804"/>
                              <a:pt x="3231690" y="719328"/>
                            </a:cubicBezTo>
                            <a:cubicBezTo>
                              <a:pt x="3149757" y="730852"/>
                              <a:pt x="2780006" y="647602"/>
                              <a:pt x="2633229" y="719328"/>
                            </a:cubicBezTo>
                            <a:cubicBezTo>
                              <a:pt x="2486452" y="791054"/>
                              <a:pt x="2294850" y="680770"/>
                              <a:pt x="2202337" y="719328"/>
                            </a:cubicBezTo>
                            <a:cubicBezTo>
                              <a:pt x="2109824" y="757886"/>
                              <a:pt x="1666624" y="716770"/>
                              <a:pt x="1520091" y="719328"/>
                            </a:cubicBezTo>
                            <a:cubicBezTo>
                              <a:pt x="1373558" y="721886"/>
                              <a:pt x="1220999" y="698742"/>
                              <a:pt x="1089199" y="719328"/>
                            </a:cubicBezTo>
                            <a:cubicBezTo>
                              <a:pt x="957399" y="739914"/>
                              <a:pt x="296291" y="647022"/>
                              <a:pt x="0" y="719328"/>
                            </a:cubicBezTo>
                            <a:cubicBezTo>
                              <a:pt x="-15635" y="578701"/>
                              <a:pt x="1667" y="464315"/>
                              <a:pt x="0" y="381244"/>
                            </a:cubicBezTo>
                            <a:cubicBezTo>
                              <a:pt x="-1667" y="298173"/>
                              <a:pt x="30716" y="917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E57B57E-01CA-5E42-952F-E960A16C78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5864352"/>
                <a:ext cx="8442960" cy="7929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378456"/>
                          <a:gd name="connsiteY0" fmla="*/ 0 h 719328"/>
                          <a:gd name="connsiteX1" fmla="*/ 682246 w 8378456"/>
                          <a:gd name="connsiteY1" fmla="*/ 0 h 719328"/>
                          <a:gd name="connsiteX2" fmla="*/ 1448276 w 8378456"/>
                          <a:gd name="connsiteY2" fmla="*/ 0 h 719328"/>
                          <a:gd name="connsiteX3" fmla="*/ 1879168 w 8378456"/>
                          <a:gd name="connsiteY3" fmla="*/ 0 h 719328"/>
                          <a:gd name="connsiteX4" fmla="*/ 2561414 w 8378456"/>
                          <a:gd name="connsiteY4" fmla="*/ 0 h 719328"/>
                          <a:gd name="connsiteX5" fmla="*/ 2992306 w 8378456"/>
                          <a:gd name="connsiteY5" fmla="*/ 0 h 719328"/>
                          <a:gd name="connsiteX6" fmla="*/ 3590767 w 8378456"/>
                          <a:gd name="connsiteY6" fmla="*/ 0 h 719328"/>
                          <a:gd name="connsiteX7" fmla="*/ 4273013 w 8378456"/>
                          <a:gd name="connsiteY7" fmla="*/ 0 h 719328"/>
                          <a:gd name="connsiteX8" fmla="*/ 4620120 w 8378456"/>
                          <a:gd name="connsiteY8" fmla="*/ 0 h 719328"/>
                          <a:gd name="connsiteX9" fmla="*/ 4967227 w 8378456"/>
                          <a:gd name="connsiteY9" fmla="*/ 0 h 719328"/>
                          <a:gd name="connsiteX10" fmla="*/ 5733258 w 8378456"/>
                          <a:gd name="connsiteY10" fmla="*/ 0 h 719328"/>
                          <a:gd name="connsiteX11" fmla="*/ 6331719 w 8378456"/>
                          <a:gd name="connsiteY11" fmla="*/ 0 h 719328"/>
                          <a:gd name="connsiteX12" fmla="*/ 6678826 w 8378456"/>
                          <a:gd name="connsiteY12" fmla="*/ 0 h 719328"/>
                          <a:gd name="connsiteX13" fmla="*/ 7277287 w 8378456"/>
                          <a:gd name="connsiteY13" fmla="*/ 0 h 719328"/>
                          <a:gd name="connsiteX14" fmla="*/ 8378456 w 8378456"/>
                          <a:gd name="connsiteY14" fmla="*/ 0 h 719328"/>
                          <a:gd name="connsiteX15" fmla="*/ 8378456 w 8378456"/>
                          <a:gd name="connsiteY15" fmla="*/ 352471 h 719328"/>
                          <a:gd name="connsiteX16" fmla="*/ 8378456 w 8378456"/>
                          <a:gd name="connsiteY16" fmla="*/ 719328 h 719328"/>
                          <a:gd name="connsiteX17" fmla="*/ 8031349 w 8378456"/>
                          <a:gd name="connsiteY17" fmla="*/ 719328 h 719328"/>
                          <a:gd name="connsiteX18" fmla="*/ 7265318 w 8378456"/>
                          <a:gd name="connsiteY18" fmla="*/ 719328 h 719328"/>
                          <a:gd name="connsiteX19" fmla="*/ 6583073 w 8378456"/>
                          <a:gd name="connsiteY19" fmla="*/ 719328 h 719328"/>
                          <a:gd name="connsiteX20" fmla="*/ 5900827 w 8378456"/>
                          <a:gd name="connsiteY20" fmla="*/ 719328 h 719328"/>
                          <a:gd name="connsiteX21" fmla="*/ 5218581 w 8378456"/>
                          <a:gd name="connsiteY21" fmla="*/ 719328 h 719328"/>
                          <a:gd name="connsiteX22" fmla="*/ 4787689 w 8378456"/>
                          <a:gd name="connsiteY22" fmla="*/ 719328 h 719328"/>
                          <a:gd name="connsiteX23" fmla="*/ 4021659 w 8378456"/>
                          <a:gd name="connsiteY23" fmla="*/ 719328 h 719328"/>
                          <a:gd name="connsiteX24" fmla="*/ 3423198 w 8378456"/>
                          <a:gd name="connsiteY24" fmla="*/ 719328 h 719328"/>
                          <a:gd name="connsiteX25" fmla="*/ 3076090 w 8378456"/>
                          <a:gd name="connsiteY25" fmla="*/ 719328 h 719328"/>
                          <a:gd name="connsiteX26" fmla="*/ 2477629 w 8378456"/>
                          <a:gd name="connsiteY26" fmla="*/ 719328 h 719328"/>
                          <a:gd name="connsiteX27" fmla="*/ 1962953 w 8378456"/>
                          <a:gd name="connsiteY27" fmla="*/ 719328 h 719328"/>
                          <a:gd name="connsiteX28" fmla="*/ 1448276 w 8378456"/>
                          <a:gd name="connsiteY28" fmla="*/ 719328 h 719328"/>
                          <a:gd name="connsiteX29" fmla="*/ 933599 w 8378456"/>
                          <a:gd name="connsiteY29" fmla="*/ 719328 h 719328"/>
                          <a:gd name="connsiteX30" fmla="*/ 0 w 8378456"/>
                          <a:gd name="connsiteY30" fmla="*/ 719328 h 719328"/>
                          <a:gd name="connsiteX31" fmla="*/ 0 w 8378456"/>
                          <a:gd name="connsiteY31" fmla="*/ 352471 h 719328"/>
                          <a:gd name="connsiteX32" fmla="*/ 0 w 8378456"/>
                          <a:gd name="connsiteY32" fmla="*/ 0 h 7193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378456" h="719328" fill="none" extrusionOk="0">
                            <a:moveTo>
                              <a:pt x="0" y="0"/>
                            </a:moveTo>
                            <a:cubicBezTo>
                              <a:pt x="175770" y="-24849"/>
                              <a:pt x="359394" y="36036"/>
                              <a:pt x="682246" y="0"/>
                            </a:cubicBezTo>
                            <a:cubicBezTo>
                              <a:pt x="1005098" y="-36036"/>
                              <a:pt x="1110387" y="28472"/>
                              <a:pt x="1448276" y="0"/>
                            </a:cubicBezTo>
                            <a:cubicBezTo>
                              <a:pt x="1786165" y="-28472"/>
                              <a:pt x="1790065" y="32449"/>
                              <a:pt x="1879168" y="0"/>
                            </a:cubicBezTo>
                            <a:cubicBezTo>
                              <a:pt x="1968271" y="-32449"/>
                              <a:pt x="2381538" y="72195"/>
                              <a:pt x="2561414" y="0"/>
                            </a:cubicBezTo>
                            <a:cubicBezTo>
                              <a:pt x="2741290" y="-72195"/>
                              <a:pt x="2827212" y="5311"/>
                              <a:pt x="2992306" y="0"/>
                            </a:cubicBezTo>
                            <a:cubicBezTo>
                              <a:pt x="3157400" y="-5311"/>
                              <a:pt x="3429220" y="44112"/>
                              <a:pt x="3590767" y="0"/>
                            </a:cubicBezTo>
                            <a:cubicBezTo>
                              <a:pt x="3752314" y="-44112"/>
                              <a:pt x="4125586" y="41207"/>
                              <a:pt x="4273013" y="0"/>
                            </a:cubicBezTo>
                            <a:cubicBezTo>
                              <a:pt x="4420440" y="-41207"/>
                              <a:pt x="4532054" y="40168"/>
                              <a:pt x="4620120" y="0"/>
                            </a:cubicBezTo>
                            <a:cubicBezTo>
                              <a:pt x="4708186" y="-40168"/>
                              <a:pt x="4806005" y="14147"/>
                              <a:pt x="4967227" y="0"/>
                            </a:cubicBezTo>
                            <a:cubicBezTo>
                              <a:pt x="5128449" y="-14147"/>
                              <a:pt x="5402942" y="11368"/>
                              <a:pt x="5733258" y="0"/>
                            </a:cubicBezTo>
                            <a:cubicBezTo>
                              <a:pt x="6063574" y="-11368"/>
                              <a:pt x="6093925" y="22362"/>
                              <a:pt x="6331719" y="0"/>
                            </a:cubicBezTo>
                            <a:cubicBezTo>
                              <a:pt x="6569513" y="-22362"/>
                              <a:pt x="6530601" y="19526"/>
                              <a:pt x="6678826" y="0"/>
                            </a:cubicBezTo>
                            <a:cubicBezTo>
                              <a:pt x="6827051" y="-19526"/>
                              <a:pt x="7154934" y="48569"/>
                              <a:pt x="7277287" y="0"/>
                            </a:cubicBezTo>
                            <a:cubicBezTo>
                              <a:pt x="7399640" y="-48569"/>
                              <a:pt x="8046860" y="40518"/>
                              <a:pt x="8378456" y="0"/>
                            </a:cubicBezTo>
                            <a:cubicBezTo>
                              <a:pt x="8420546" y="90432"/>
                              <a:pt x="8370700" y="246726"/>
                              <a:pt x="8378456" y="352471"/>
                            </a:cubicBezTo>
                            <a:cubicBezTo>
                              <a:pt x="8386212" y="458216"/>
                              <a:pt x="8371436" y="548445"/>
                              <a:pt x="8378456" y="719328"/>
                            </a:cubicBezTo>
                            <a:cubicBezTo>
                              <a:pt x="8305670" y="738174"/>
                              <a:pt x="8132309" y="691651"/>
                              <a:pt x="8031349" y="719328"/>
                            </a:cubicBezTo>
                            <a:cubicBezTo>
                              <a:pt x="7930389" y="747005"/>
                              <a:pt x="7566694" y="629297"/>
                              <a:pt x="7265318" y="719328"/>
                            </a:cubicBezTo>
                            <a:cubicBezTo>
                              <a:pt x="6963942" y="809359"/>
                              <a:pt x="6813261" y="641870"/>
                              <a:pt x="6583073" y="719328"/>
                            </a:cubicBezTo>
                            <a:cubicBezTo>
                              <a:pt x="6352885" y="796786"/>
                              <a:pt x="6173841" y="648025"/>
                              <a:pt x="5900827" y="719328"/>
                            </a:cubicBezTo>
                            <a:cubicBezTo>
                              <a:pt x="5627813" y="790631"/>
                              <a:pt x="5378266" y="644065"/>
                              <a:pt x="5218581" y="719328"/>
                            </a:cubicBezTo>
                            <a:cubicBezTo>
                              <a:pt x="5058896" y="794591"/>
                              <a:pt x="4912263" y="705176"/>
                              <a:pt x="4787689" y="719328"/>
                            </a:cubicBezTo>
                            <a:cubicBezTo>
                              <a:pt x="4663115" y="733480"/>
                              <a:pt x="4220770" y="658630"/>
                              <a:pt x="4021659" y="719328"/>
                            </a:cubicBezTo>
                            <a:cubicBezTo>
                              <a:pt x="3822548" y="780026"/>
                              <a:pt x="3670349" y="657890"/>
                              <a:pt x="3423198" y="719328"/>
                            </a:cubicBezTo>
                            <a:cubicBezTo>
                              <a:pt x="3176047" y="780766"/>
                              <a:pt x="3186060" y="683375"/>
                              <a:pt x="3076090" y="719328"/>
                            </a:cubicBezTo>
                            <a:cubicBezTo>
                              <a:pt x="2966120" y="755281"/>
                              <a:pt x="2727910" y="663277"/>
                              <a:pt x="2477629" y="719328"/>
                            </a:cubicBezTo>
                            <a:cubicBezTo>
                              <a:pt x="2227348" y="775379"/>
                              <a:pt x="2145374" y="711836"/>
                              <a:pt x="1962953" y="719328"/>
                            </a:cubicBezTo>
                            <a:cubicBezTo>
                              <a:pt x="1780532" y="726820"/>
                              <a:pt x="1665529" y="681243"/>
                              <a:pt x="1448276" y="719328"/>
                            </a:cubicBezTo>
                            <a:cubicBezTo>
                              <a:pt x="1231023" y="757413"/>
                              <a:pt x="1111253" y="660225"/>
                              <a:pt x="933599" y="719328"/>
                            </a:cubicBezTo>
                            <a:cubicBezTo>
                              <a:pt x="755945" y="778431"/>
                              <a:pt x="251708" y="611021"/>
                              <a:pt x="0" y="719328"/>
                            </a:cubicBezTo>
                            <a:cubicBezTo>
                              <a:pt x="-13796" y="590890"/>
                              <a:pt x="1504" y="480270"/>
                              <a:pt x="0" y="352471"/>
                            </a:cubicBezTo>
                            <a:cubicBezTo>
                              <a:pt x="-1504" y="224672"/>
                              <a:pt x="36383" y="162238"/>
                              <a:pt x="0" y="0"/>
                            </a:cubicBezTo>
                            <a:close/>
                          </a:path>
                          <a:path w="8378456" h="719328" stroke="0" extrusionOk="0">
                            <a:moveTo>
                              <a:pt x="0" y="0"/>
                            </a:moveTo>
                            <a:cubicBezTo>
                              <a:pt x="112048" y="-3705"/>
                              <a:pt x="293978" y="23164"/>
                              <a:pt x="514677" y="0"/>
                            </a:cubicBezTo>
                            <a:cubicBezTo>
                              <a:pt x="735376" y="-23164"/>
                              <a:pt x="708546" y="29708"/>
                              <a:pt x="861784" y="0"/>
                            </a:cubicBezTo>
                            <a:cubicBezTo>
                              <a:pt x="1015022" y="-29708"/>
                              <a:pt x="1425599" y="38026"/>
                              <a:pt x="1627814" y="0"/>
                            </a:cubicBezTo>
                            <a:cubicBezTo>
                              <a:pt x="1830029" y="-38026"/>
                              <a:pt x="1918832" y="5118"/>
                              <a:pt x="2142491" y="0"/>
                            </a:cubicBezTo>
                            <a:cubicBezTo>
                              <a:pt x="2366150" y="-5118"/>
                              <a:pt x="2550616" y="47334"/>
                              <a:pt x="2657167" y="0"/>
                            </a:cubicBezTo>
                            <a:cubicBezTo>
                              <a:pt x="2763718" y="-47334"/>
                              <a:pt x="3233089" y="60480"/>
                              <a:pt x="3423198" y="0"/>
                            </a:cubicBezTo>
                            <a:cubicBezTo>
                              <a:pt x="3613307" y="-60480"/>
                              <a:pt x="3652837" y="2372"/>
                              <a:pt x="3854090" y="0"/>
                            </a:cubicBezTo>
                            <a:cubicBezTo>
                              <a:pt x="4055343" y="-2372"/>
                              <a:pt x="4365944" y="49173"/>
                              <a:pt x="4620120" y="0"/>
                            </a:cubicBezTo>
                            <a:cubicBezTo>
                              <a:pt x="4874296" y="-49173"/>
                              <a:pt x="5116240" y="50451"/>
                              <a:pt x="5386150" y="0"/>
                            </a:cubicBezTo>
                            <a:cubicBezTo>
                              <a:pt x="5656060" y="-50451"/>
                              <a:pt x="5805513" y="25935"/>
                              <a:pt x="5984611" y="0"/>
                            </a:cubicBezTo>
                            <a:cubicBezTo>
                              <a:pt x="6163709" y="-25935"/>
                              <a:pt x="6375517" y="79784"/>
                              <a:pt x="6750642" y="0"/>
                            </a:cubicBezTo>
                            <a:cubicBezTo>
                              <a:pt x="7125767" y="-79784"/>
                              <a:pt x="7121881" y="48973"/>
                              <a:pt x="7265318" y="0"/>
                            </a:cubicBezTo>
                            <a:cubicBezTo>
                              <a:pt x="7408755" y="-48973"/>
                              <a:pt x="7557273" y="8041"/>
                              <a:pt x="7779995" y="0"/>
                            </a:cubicBezTo>
                            <a:cubicBezTo>
                              <a:pt x="8002717" y="-8041"/>
                              <a:pt x="8128741" y="6057"/>
                              <a:pt x="8378456" y="0"/>
                            </a:cubicBezTo>
                            <a:cubicBezTo>
                              <a:pt x="8407266" y="113214"/>
                              <a:pt x="8370394" y="281068"/>
                              <a:pt x="8378456" y="352471"/>
                            </a:cubicBezTo>
                            <a:cubicBezTo>
                              <a:pt x="8386518" y="423874"/>
                              <a:pt x="8359802" y="628451"/>
                              <a:pt x="8378456" y="719328"/>
                            </a:cubicBezTo>
                            <a:cubicBezTo>
                              <a:pt x="8148648" y="781733"/>
                              <a:pt x="7969152" y="695742"/>
                              <a:pt x="7696210" y="719328"/>
                            </a:cubicBezTo>
                            <a:cubicBezTo>
                              <a:pt x="7423268" y="742914"/>
                              <a:pt x="7223964" y="668437"/>
                              <a:pt x="7097749" y="719328"/>
                            </a:cubicBezTo>
                            <a:cubicBezTo>
                              <a:pt x="6971534" y="770219"/>
                              <a:pt x="6914445" y="678417"/>
                              <a:pt x="6750642" y="719328"/>
                            </a:cubicBezTo>
                            <a:cubicBezTo>
                              <a:pt x="6586839" y="760239"/>
                              <a:pt x="6465461" y="713336"/>
                              <a:pt x="6319750" y="719328"/>
                            </a:cubicBezTo>
                            <a:cubicBezTo>
                              <a:pt x="6174039" y="725320"/>
                              <a:pt x="5846968" y="653084"/>
                              <a:pt x="5553719" y="719328"/>
                            </a:cubicBezTo>
                            <a:cubicBezTo>
                              <a:pt x="5260470" y="785572"/>
                              <a:pt x="5231178" y="659088"/>
                              <a:pt x="4955258" y="719328"/>
                            </a:cubicBezTo>
                            <a:cubicBezTo>
                              <a:pt x="4679338" y="779568"/>
                              <a:pt x="4737424" y="712558"/>
                              <a:pt x="4524366" y="719328"/>
                            </a:cubicBezTo>
                            <a:cubicBezTo>
                              <a:pt x="4311308" y="726098"/>
                              <a:pt x="4182982" y="658239"/>
                              <a:pt x="3925905" y="719328"/>
                            </a:cubicBezTo>
                            <a:cubicBezTo>
                              <a:pt x="3668828" y="780417"/>
                              <a:pt x="3648855" y="703019"/>
                              <a:pt x="3578798" y="719328"/>
                            </a:cubicBezTo>
                            <a:cubicBezTo>
                              <a:pt x="3508741" y="735637"/>
                              <a:pt x="3313623" y="707804"/>
                              <a:pt x="3231690" y="719328"/>
                            </a:cubicBezTo>
                            <a:cubicBezTo>
                              <a:pt x="3149757" y="730852"/>
                              <a:pt x="2780006" y="647602"/>
                              <a:pt x="2633229" y="719328"/>
                            </a:cubicBezTo>
                            <a:cubicBezTo>
                              <a:pt x="2486452" y="791054"/>
                              <a:pt x="2294850" y="680770"/>
                              <a:pt x="2202337" y="719328"/>
                            </a:cubicBezTo>
                            <a:cubicBezTo>
                              <a:pt x="2109824" y="757886"/>
                              <a:pt x="1666624" y="716770"/>
                              <a:pt x="1520091" y="719328"/>
                            </a:cubicBezTo>
                            <a:cubicBezTo>
                              <a:pt x="1373558" y="721886"/>
                              <a:pt x="1220999" y="698742"/>
                              <a:pt x="1089199" y="719328"/>
                            </a:cubicBezTo>
                            <a:cubicBezTo>
                              <a:pt x="957399" y="739914"/>
                              <a:pt x="296291" y="647022"/>
                              <a:pt x="0" y="719328"/>
                            </a:cubicBezTo>
                            <a:cubicBezTo>
                              <a:pt x="-15635" y="578701"/>
                              <a:pt x="1667" y="464315"/>
                              <a:pt x="0" y="381244"/>
                            </a:cubicBezTo>
                            <a:cubicBezTo>
                              <a:pt x="-1667" y="298173"/>
                              <a:pt x="30716" y="917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ea typeface="+mj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ea typeface="+mj-ea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spc="-100">
                            <a:latin typeface="Cambria Math" panose="02040503050406030204" pitchFamily="18" charset="0"/>
                            <a:ea typeface="+mj-ea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ea typeface="+mj-ea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ea typeface="+mj-ea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spc="-100">
                            <a:latin typeface="Cambria Math" panose="02040503050406030204" pitchFamily="18" charset="0"/>
                            <a:ea typeface="+mj-ea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 would represent the </a:t>
                </a:r>
                <a:r>
                  <a:rPr lang="en-US" altLang="zh-CN" sz="2000" spc="-100" dirty="0">
                    <a:solidFill>
                      <a:schemeClr val="tx2"/>
                    </a:solidFill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price of a claim </a:t>
                </a:r>
                <a:r>
                  <a:rPr lang="en-US" altLang="zh-CN" sz="2000" spc="-100" dirty="0">
                    <a:latin typeface="Calibri" panose="020F0502020204030204" pitchFamily="34" charset="0"/>
                    <a:ea typeface="+mj-ea"/>
                    <a:cs typeface="Calibri" panose="020F0502020204030204" pitchFamily="34" charset="0"/>
                  </a:rPr>
                  <a:t>that pays 1 dollar if the interest rate hits zero prior to maturity.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E57B57E-01CA-5E42-952F-E960A16C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64352"/>
                <a:ext cx="8442960" cy="792960"/>
              </a:xfrm>
              <a:prstGeom prst="rect">
                <a:avLst/>
              </a:prstGeom>
              <a:blipFill>
                <a:blip r:embed="rId5"/>
                <a:stretch>
                  <a:fillRect l="-751" t="-3125" r="-901"/>
                </a:stretch>
              </a:blipFill>
              <a:ln>
                <a:solidFill>
                  <a:schemeClr val="accent1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378456"/>
                          <a:gd name="connsiteY0" fmla="*/ 0 h 719328"/>
                          <a:gd name="connsiteX1" fmla="*/ 682246 w 8378456"/>
                          <a:gd name="connsiteY1" fmla="*/ 0 h 719328"/>
                          <a:gd name="connsiteX2" fmla="*/ 1448276 w 8378456"/>
                          <a:gd name="connsiteY2" fmla="*/ 0 h 719328"/>
                          <a:gd name="connsiteX3" fmla="*/ 1879168 w 8378456"/>
                          <a:gd name="connsiteY3" fmla="*/ 0 h 719328"/>
                          <a:gd name="connsiteX4" fmla="*/ 2561414 w 8378456"/>
                          <a:gd name="connsiteY4" fmla="*/ 0 h 719328"/>
                          <a:gd name="connsiteX5" fmla="*/ 2992306 w 8378456"/>
                          <a:gd name="connsiteY5" fmla="*/ 0 h 719328"/>
                          <a:gd name="connsiteX6" fmla="*/ 3590767 w 8378456"/>
                          <a:gd name="connsiteY6" fmla="*/ 0 h 719328"/>
                          <a:gd name="connsiteX7" fmla="*/ 4273013 w 8378456"/>
                          <a:gd name="connsiteY7" fmla="*/ 0 h 719328"/>
                          <a:gd name="connsiteX8" fmla="*/ 4620120 w 8378456"/>
                          <a:gd name="connsiteY8" fmla="*/ 0 h 719328"/>
                          <a:gd name="connsiteX9" fmla="*/ 4967227 w 8378456"/>
                          <a:gd name="connsiteY9" fmla="*/ 0 h 719328"/>
                          <a:gd name="connsiteX10" fmla="*/ 5733258 w 8378456"/>
                          <a:gd name="connsiteY10" fmla="*/ 0 h 719328"/>
                          <a:gd name="connsiteX11" fmla="*/ 6331719 w 8378456"/>
                          <a:gd name="connsiteY11" fmla="*/ 0 h 719328"/>
                          <a:gd name="connsiteX12" fmla="*/ 6678826 w 8378456"/>
                          <a:gd name="connsiteY12" fmla="*/ 0 h 719328"/>
                          <a:gd name="connsiteX13" fmla="*/ 7277287 w 8378456"/>
                          <a:gd name="connsiteY13" fmla="*/ 0 h 719328"/>
                          <a:gd name="connsiteX14" fmla="*/ 8378456 w 8378456"/>
                          <a:gd name="connsiteY14" fmla="*/ 0 h 719328"/>
                          <a:gd name="connsiteX15" fmla="*/ 8378456 w 8378456"/>
                          <a:gd name="connsiteY15" fmla="*/ 352471 h 719328"/>
                          <a:gd name="connsiteX16" fmla="*/ 8378456 w 8378456"/>
                          <a:gd name="connsiteY16" fmla="*/ 719328 h 719328"/>
                          <a:gd name="connsiteX17" fmla="*/ 8031349 w 8378456"/>
                          <a:gd name="connsiteY17" fmla="*/ 719328 h 719328"/>
                          <a:gd name="connsiteX18" fmla="*/ 7265318 w 8378456"/>
                          <a:gd name="connsiteY18" fmla="*/ 719328 h 719328"/>
                          <a:gd name="connsiteX19" fmla="*/ 6583073 w 8378456"/>
                          <a:gd name="connsiteY19" fmla="*/ 719328 h 719328"/>
                          <a:gd name="connsiteX20" fmla="*/ 5900827 w 8378456"/>
                          <a:gd name="connsiteY20" fmla="*/ 719328 h 719328"/>
                          <a:gd name="connsiteX21" fmla="*/ 5218581 w 8378456"/>
                          <a:gd name="connsiteY21" fmla="*/ 719328 h 719328"/>
                          <a:gd name="connsiteX22" fmla="*/ 4787689 w 8378456"/>
                          <a:gd name="connsiteY22" fmla="*/ 719328 h 719328"/>
                          <a:gd name="connsiteX23" fmla="*/ 4021659 w 8378456"/>
                          <a:gd name="connsiteY23" fmla="*/ 719328 h 719328"/>
                          <a:gd name="connsiteX24" fmla="*/ 3423198 w 8378456"/>
                          <a:gd name="connsiteY24" fmla="*/ 719328 h 719328"/>
                          <a:gd name="connsiteX25" fmla="*/ 3076090 w 8378456"/>
                          <a:gd name="connsiteY25" fmla="*/ 719328 h 719328"/>
                          <a:gd name="connsiteX26" fmla="*/ 2477629 w 8378456"/>
                          <a:gd name="connsiteY26" fmla="*/ 719328 h 719328"/>
                          <a:gd name="connsiteX27" fmla="*/ 1962953 w 8378456"/>
                          <a:gd name="connsiteY27" fmla="*/ 719328 h 719328"/>
                          <a:gd name="connsiteX28" fmla="*/ 1448276 w 8378456"/>
                          <a:gd name="connsiteY28" fmla="*/ 719328 h 719328"/>
                          <a:gd name="connsiteX29" fmla="*/ 933599 w 8378456"/>
                          <a:gd name="connsiteY29" fmla="*/ 719328 h 719328"/>
                          <a:gd name="connsiteX30" fmla="*/ 0 w 8378456"/>
                          <a:gd name="connsiteY30" fmla="*/ 719328 h 719328"/>
                          <a:gd name="connsiteX31" fmla="*/ 0 w 8378456"/>
                          <a:gd name="connsiteY31" fmla="*/ 352471 h 719328"/>
                          <a:gd name="connsiteX32" fmla="*/ 0 w 8378456"/>
                          <a:gd name="connsiteY32" fmla="*/ 0 h 7193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8378456" h="719328" fill="none" extrusionOk="0">
                            <a:moveTo>
                              <a:pt x="0" y="0"/>
                            </a:moveTo>
                            <a:cubicBezTo>
                              <a:pt x="175770" y="-24849"/>
                              <a:pt x="359394" y="36036"/>
                              <a:pt x="682246" y="0"/>
                            </a:cubicBezTo>
                            <a:cubicBezTo>
                              <a:pt x="1005098" y="-36036"/>
                              <a:pt x="1110387" y="28472"/>
                              <a:pt x="1448276" y="0"/>
                            </a:cubicBezTo>
                            <a:cubicBezTo>
                              <a:pt x="1786165" y="-28472"/>
                              <a:pt x="1790065" y="32449"/>
                              <a:pt x="1879168" y="0"/>
                            </a:cubicBezTo>
                            <a:cubicBezTo>
                              <a:pt x="1968271" y="-32449"/>
                              <a:pt x="2381538" y="72195"/>
                              <a:pt x="2561414" y="0"/>
                            </a:cubicBezTo>
                            <a:cubicBezTo>
                              <a:pt x="2741290" y="-72195"/>
                              <a:pt x="2827212" y="5311"/>
                              <a:pt x="2992306" y="0"/>
                            </a:cubicBezTo>
                            <a:cubicBezTo>
                              <a:pt x="3157400" y="-5311"/>
                              <a:pt x="3429220" y="44112"/>
                              <a:pt x="3590767" y="0"/>
                            </a:cubicBezTo>
                            <a:cubicBezTo>
                              <a:pt x="3752314" y="-44112"/>
                              <a:pt x="4125586" y="41207"/>
                              <a:pt x="4273013" y="0"/>
                            </a:cubicBezTo>
                            <a:cubicBezTo>
                              <a:pt x="4420440" y="-41207"/>
                              <a:pt x="4532054" y="40168"/>
                              <a:pt x="4620120" y="0"/>
                            </a:cubicBezTo>
                            <a:cubicBezTo>
                              <a:pt x="4708186" y="-40168"/>
                              <a:pt x="4806005" y="14147"/>
                              <a:pt x="4967227" y="0"/>
                            </a:cubicBezTo>
                            <a:cubicBezTo>
                              <a:pt x="5128449" y="-14147"/>
                              <a:pt x="5402942" y="11368"/>
                              <a:pt x="5733258" y="0"/>
                            </a:cubicBezTo>
                            <a:cubicBezTo>
                              <a:pt x="6063574" y="-11368"/>
                              <a:pt x="6093925" y="22362"/>
                              <a:pt x="6331719" y="0"/>
                            </a:cubicBezTo>
                            <a:cubicBezTo>
                              <a:pt x="6569513" y="-22362"/>
                              <a:pt x="6530601" y="19526"/>
                              <a:pt x="6678826" y="0"/>
                            </a:cubicBezTo>
                            <a:cubicBezTo>
                              <a:pt x="6827051" y="-19526"/>
                              <a:pt x="7154934" y="48569"/>
                              <a:pt x="7277287" y="0"/>
                            </a:cubicBezTo>
                            <a:cubicBezTo>
                              <a:pt x="7399640" y="-48569"/>
                              <a:pt x="8046860" y="40518"/>
                              <a:pt x="8378456" y="0"/>
                            </a:cubicBezTo>
                            <a:cubicBezTo>
                              <a:pt x="8420546" y="90432"/>
                              <a:pt x="8370700" y="246726"/>
                              <a:pt x="8378456" y="352471"/>
                            </a:cubicBezTo>
                            <a:cubicBezTo>
                              <a:pt x="8386212" y="458216"/>
                              <a:pt x="8371436" y="548445"/>
                              <a:pt x="8378456" y="719328"/>
                            </a:cubicBezTo>
                            <a:cubicBezTo>
                              <a:pt x="8305670" y="738174"/>
                              <a:pt x="8132309" y="691651"/>
                              <a:pt x="8031349" y="719328"/>
                            </a:cubicBezTo>
                            <a:cubicBezTo>
                              <a:pt x="7930389" y="747005"/>
                              <a:pt x="7566694" y="629297"/>
                              <a:pt x="7265318" y="719328"/>
                            </a:cubicBezTo>
                            <a:cubicBezTo>
                              <a:pt x="6963942" y="809359"/>
                              <a:pt x="6813261" y="641870"/>
                              <a:pt x="6583073" y="719328"/>
                            </a:cubicBezTo>
                            <a:cubicBezTo>
                              <a:pt x="6352885" y="796786"/>
                              <a:pt x="6173841" y="648025"/>
                              <a:pt x="5900827" y="719328"/>
                            </a:cubicBezTo>
                            <a:cubicBezTo>
                              <a:pt x="5627813" y="790631"/>
                              <a:pt x="5378266" y="644065"/>
                              <a:pt x="5218581" y="719328"/>
                            </a:cubicBezTo>
                            <a:cubicBezTo>
                              <a:pt x="5058896" y="794591"/>
                              <a:pt x="4912263" y="705176"/>
                              <a:pt x="4787689" y="719328"/>
                            </a:cubicBezTo>
                            <a:cubicBezTo>
                              <a:pt x="4663115" y="733480"/>
                              <a:pt x="4220770" y="658630"/>
                              <a:pt x="4021659" y="719328"/>
                            </a:cubicBezTo>
                            <a:cubicBezTo>
                              <a:pt x="3822548" y="780026"/>
                              <a:pt x="3670349" y="657890"/>
                              <a:pt x="3423198" y="719328"/>
                            </a:cubicBezTo>
                            <a:cubicBezTo>
                              <a:pt x="3176047" y="780766"/>
                              <a:pt x="3186060" y="683375"/>
                              <a:pt x="3076090" y="719328"/>
                            </a:cubicBezTo>
                            <a:cubicBezTo>
                              <a:pt x="2966120" y="755281"/>
                              <a:pt x="2727910" y="663277"/>
                              <a:pt x="2477629" y="719328"/>
                            </a:cubicBezTo>
                            <a:cubicBezTo>
                              <a:pt x="2227348" y="775379"/>
                              <a:pt x="2145374" y="711836"/>
                              <a:pt x="1962953" y="719328"/>
                            </a:cubicBezTo>
                            <a:cubicBezTo>
                              <a:pt x="1780532" y="726820"/>
                              <a:pt x="1665529" y="681243"/>
                              <a:pt x="1448276" y="719328"/>
                            </a:cubicBezTo>
                            <a:cubicBezTo>
                              <a:pt x="1231023" y="757413"/>
                              <a:pt x="1111253" y="660225"/>
                              <a:pt x="933599" y="719328"/>
                            </a:cubicBezTo>
                            <a:cubicBezTo>
                              <a:pt x="755945" y="778431"/>
                              <a:pt x="251708" y="611021"/>
                              <a:pt x="0" y="719328"/>
                            </a:cubicBezTo>
                            <a:cubicBezTo>
                              <a:pt x="-13796" y="590890"/>
                              <a:pt x="1504" y="480270"/>
                              <a:pt x="0" y="352471"/>
                            </a:cubicBezTo>
                            <a:cubicBezTo>
                              <a:pt x="-1504" y="224672"/>
                              <a:pt x="36383" y="162238"/>
                              <a:pt x="0" y="0"/>
                            </a:cubicBezTo>
                            <a:close/>
                          </a:path>
                          <a:path w="8378456" h="719328" stroke="0" extrusionOk="0">
                            <a:moveTo>
                              <a:pt x="0" y="0"/>
                            </a:moveTo>
                            <a:cubicBezTo>
                              <a:pt x="112048" y="-3705"/>
                              <a:pt x="293978" y="23164"/>
                              <a:pt x="514677" y="0"/>
                            </a:cubicBezTo>
                            <a:cubicBezTo>
                              <a:pt x="735376" y="-23164"/>
                              <a:pt x="708546" y="29708"/>
                              <a:pt x="861784" y="0"/>
                            </a:cubicBezTo>
                            <a:cubicBezTo>
                              <a:pt x="1015022" y="-29708"/>
                              <a:pt x="1425599" y="38026"/>
                              <a:pt x="1627814" y="0"/>
                            </a:cubicBezTo>
                            <a:cubicBezTo>
                              <a:pt x="1830029" y="-38026"/>
                              <a:pt x="1918832" y="5118"/>
                              <a:pt x="2142491" y="0"/>
                            </a:cubicBezTo>
                            <a:cubicBezTo>
                              <a:pt x="2366150" y="-5118"/>
                              <a:pt x="2550616" y="47334"/>
                              <a:pt x="2657167" y="0"/>
                            </a:cubicBezTo>
                            <a:cubicBezTo>
                              <a:pt x="2763718" y="-47334"/>
                              <a:pt x="3233089" y="60480"/>
                              <a:pt x="3423198" y="0"/>
                            </a:cubicBezTo>
                            <a:cubicBezTo>
                              <a:pt x="3613307" y="-60480"/>
                              <a:pt x="3652837" y="2372"/>
                              <a:pt x="3854090" y="0"/>
                            </a:cubicBezTo>
                            <a:cubicBezTo>
                              <a:pt x="4055343" y="-2372"/>
                              <a:pt x="4365944" y="49173"/>
                              <a:pt x="4620120" y="0"/>
                            </a:cubicBezTo>
                            <a:cubicBezTo>
                              <a:pt x="4874296" y="-49173"/>
                              <a:pt x="5116240" y="50451"/>
                              <a:pt x="5386150" y="0"/>
                            </a:cubicBezTo>
                            <a:cubicBezTo>
                              <a:pt x="5656060" y="-50451"/>
                              <a:pt x="5805513" y="25935"/>
                              <a:pt x="5984611" y="0"/>
                            </a:cubicBezTo>
                            <a:cubicBezTo>
                              <a:pt x="6163709" y="-25935"/>
                              <a:pt x="6375517" y="79784"/>
                              <a:pt x="6750642" y="0"/>
                            </a:cubicBezTo>
                            <a:cubicBezTo>
                              <a:pt x="7125767" y="-79784"/>
                              <a:pt x="7121881" y="48973"/>
                              <a:pt x="7265318" y="0"/>
                            </a:cubicBezTo>
                            <a:cubicBezTo>
                              <a:pt x="7408755" y="-48973"/>
                              <a:pt x="7557273" y="8041"/>
                              <a:pt x="7779995" y="0"/>
                            </a:cubicBezTo>
                            <a:cubicBezTo>
                              <a:pt x="8002717" y="-8041"/>
                              <a:pt x="8128741" y="6057"/>
                              <a:pt x="8378456" y="0"/>
                            </a:cubicBezTo>
                            <a:cubicBezTo>
                              <a:pt x="8407266" y="113214"/>
                              <a:pt x="8370394" y="281068"/>
                              <a:pt x="8378456" y="352471"/>
                            </a:cubicBezTo>
                            <a:cubicBezTo>
                              <a:pt x="8386518" y="423874"/>
                              <a:pt x="8359802" y="628451"/>
                              <a:pt x="8378456" y="719328"/>
                            </a:cubicBezTo>
                            <a:cubicBezTo>
                              <a:pt x="8148648" y="781733"/>
                              <a:pt x="7969152" y="695742"/>
                              <a:pt x="7696210" y="719328"/>
                            </a:cubicBezTo>
                            <a:cubicBezTo>
                              <a:pt x="7423268" y="742914"/>
                              <a:pt x="7223964" y="668437"/>
                              <a:pt x="7097749" y="719328"/>
                            </a:cubicBezTo>
                            <a:cubicBezTo>
                              <a:pt x="6971534" y="770219"/>
                              <a:pt x="6914445" y="678417"/>
                              <a:pt x="6750642" y="719328"/>
                            </a:cubicBezTo>
                            <a:cubicBezTo>
                              <a:pt x="6586839" y="760239"/>
                              <a:pt x="6465461" y="713336"/>
                              <a:pt x="6319750" y="719328"/>
                            </a:cubicBezTo>
                            <a:cubicBezTo>
                              <a:pt x="6174039" y="725320"/>
                              <a:pt x="5846968" y="653084"/>
                              <a:pt x="5553719" y="719328"/>
                            </a:cubicBezTo>
                            <a:cubicBezTo>
                              <a:pt x="5260470" y="785572"/>
                              <a:pt x="5231178" y="659088"/>
                              <a:pt x="4955258" y="719328"/>
                            </a:cubicBezTo>
                            <a:cubicBezTo>
                              <a:pt x="4679338" y="779568"/>
                              <a:pt x="4737424" y="712558"/>
                              <a:pt x="4524366" y="719328"/>
                            </a:cubicBezTo>
                            <a:cubicBezTo>
                              <a:pt x="4311308" y="726098"/>
                              <a:pt x="4182982" y="658239"/>
                              <a:pt x="3925905" y="719328"/>
                            </a:cubicBezTo>
                            <a:cubicBezTo>
                              <a:pt x="3668828" y="780417"/>
                              <a:pt x="3648855" y="703019"/>
                              <a:pt x="3578798" y="719328"/>
                            </a:cubicBezTo>
                            <a:cubicBezTo>
                              <a:pt x="3508741" y="735637"/>
                              <a:pt x="3313623" y="707804"/>
                              <a:pt x="3231690" y="719328"/>
                            </a:cubicBezTo>
                            <a:cubicBezTo>
                              <a:pt x="3149757" y="730852"/>
                              <a:pt x="2780006" y="647602"/>
                              <a:pt x="2633229" y="719328"/>
                            </a:cubicBezTo>
                            <a:cubicBezTo>
                              <a:pt x="2486452" y="791054"/>
                              <a:pt x="2294850" y="680770"/>
                              <a:pt x="2202337" y="719328"/>
                            </a:cubicBezTo>
                            <a:cubicBezTo>
                              <a:pt x="2109824" y="757886"/>
                              <a:pt x="1666624" y="716770"/>
                              <a:pt x="1520091" y="719328"/>
                            </a:cubicBezTo>
                            <a:cubicBezTo>
                              <a:pt x="1373558" y="721886"/>
                              <a:pt x="1220999" y="698742"/>
                              <a:pt x="1089199" y="719328"/>
                            </a:cubicBezTo>
                            <a:cubicBezTo>
                              <a:pt x="957399" y="739914"/>
                              <a:pt x="296291" y="647022"/>
                              <a:pt x="0" y="719328"/>
                            </a:cubicBezTo>
                            <a:cubicBezTo>
                              <a:pt x="-15635" y="578701"/>
                              <a:pt x="1667" y="464315"/>
                              <a:pt x="0" y="381244"/>
                            </a:cubicBezTo>
                            <a:cubicBezTo>
                              <a:pt x="-1667" y="298173"/>
                              <a:pt x="30716" y="9178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8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2958" cy="1092000"/>
          </a:xfrm>
        </p:spPr>
        <p:txBody>
          <a:bodyPr/>
          <a:lstStyle/>
          <a:p>
            <a:r>
              <a:rPr lang="en-US" dirty="0"/>
              <a:t>Some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36192"/>
                <a:ext cx="8442960" cy="2731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itchFamily="2" charset="2"/>
                  <a:buChar char="§"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There is an arbitrage with bounded temporary losses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b="1" spc="-100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Arbitrage</a:t>
                </a:r>
                <a:r>
                  <a:rPr lang="en-US" altLang="zh-CN" sz="2000" spc="-100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: short selling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 and purchasing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0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. If there is an event that r hits zero under Q, I can make a profit.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b="1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Temporary losses</a:t>
                </a:r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: when r is sufficiently close to 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0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. So I have to buy back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at a higher price and sell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0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pc="-10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at a lower price. I have a loss.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b="1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Bounded temporary losses</a:t>
                </a:r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:  The loss is bounded because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0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0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  <m:r>
                      <a:rPr lang="en-US" altLang="zh-CN" sz="200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altLang="zh-CN" sz="2000" b="0" i="1" spc="-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−1</m:t>
                    </m:r>
                  </m:oMath>
                </a14:m>
                <a:endParaRPr lang="en-US" altLang="zh-CN" sz="2000" spc="-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6192"/>
                <a:ext cx="8442960" cy="2731008"/>
              </a:xfrm>
              <a:prstGeom prst="rect">
                <a:avLst/>
              </a:prstGeom>
              <a:blipFill>
                <a:blip r:embed="rId3"/>
                <a:stretch>
                  <a:fillRect l="-752" t="-92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57B57E-01CA-5E42-952F-E960A16C7815}"/>
              </a:ext>
            </a:extLst>
          </p:cNvPr>
          <p:cNvSpPr txBox="1">
            <a:spLocks/>
          </p:cNvSpPr>
          <p:nvPr/>
        </p:nvSpPr>
        <p:spPr>
          <a:xfrm>
            <a:off x="457200" y="4602240"/>
            <a:ext cx="8016240" cy="7195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378456"/>
                      <a:gd name="connsiteY0" fmla="*/ 0 h 719328"/>
                      <a:gd name="connsiteX1" fmla="*/ 682246 w 8378456"/>
                      <a:gd name="connsiteY1" fmla="*/ 0 h 719328"/>
                      <a:gd name="connsiteX2" fmla="*/ 1448276 w 8378456"/>
                      <a:gd name="connsiteY2" fmla="*/ 0 h 719328"/>
                      <a:gd name="connsiteX3" fmla="*/ 1879168 w 8378456"/>
                      <a:gd name="connsiteY3" fmla="*/ 0 h 719328"/>
                      <a:gd name="connsiteX4" fmla="*/ 2561414 w 8378456"/>
                      <a:gd name="connsiteY4" fmla="*/ 0 h 719328"/>
                      <a:gd name="connsiteX5" fmla="*/ 2992306 w 8378456"/>
                      <a:gd name="connsiteY5" fmla="*/ 0 h 719328"/>
                      <a:gd name="connsiteX6" fmla="*/ 3590767 w 8378456"/>
                      <a:gd name="connsiteY6" fmla="*/ 0 h 719328"/>
                      <a:gd name="connsiteX7" fmla="*/ 4273013 w 8378456"/>
                      <a:gd name="connsiteY7" fmla="*/ 0 h 719328"/>
                      <a:gd name="connsiteX8" fmla="*/ 4620120 w 8378456"/>
                      <a:gd name="connsiteY8" fmla="*/ 0 h 719328"/>
                      <a:gd name="connsiteX9" fmla="*/ 4967227 w 8378456"/>
                      <a:gd name="connsiteY9" fmla="*/ 0 h 719328"/>
                      <a:gd name="connsiteX10" fmla="*/ 5733258 w 8378456"/>
                      <a:gd name="connsiteY10" fmla="*/ 0 h 719328"/>
                      <a:gd name="connsiteX11" fmla="*/ 6331719 w 8378456"/>
                      <a:gd name="connsiteY11" fmla="*/ 0 h 719328"/>
                      <a:gd name="connsiteX12" fmla="*/ 6678826 w 8378456"/>
                      <a:gd name="connsiteY12" fmla="*/ 0 h 719328"/>
                      <a:gd name="connsiteX13" fmla="*/ 7277287 w 8378456"/>
                      <a:gd name="connsiteY13" fmla="*/ 0 h 719328"/>
                      <a:gd name="connsiteX14" fmla="*/ 8378456 w 8378456"/>
                      <a:gd name="connsiteY14" fmla="*/ 0 h 719328"/>
                      <a:gd name="connsiteX15" fmla="*/ 8378456 w 8378456"/>
                      <a:gd name="connsiteY15" fmla="*/ 352471 h 719328"/>
                      <a:gd name="connsiteX16" fmla="*/ 8378456 w 8378456"/>
                      <a:gd name="connsiteY16" fmla="*/ 719328 h 719328"/>
                      <a:gd name="connsiteX17" fmla="*/ 8031349 w 8378456"/>
                      <a:gd name="connsiteY17" fmla="*/ 719328 h 719328"/>
                      <a:gd name="connsiteX18" fmla="*/ 7265318 w 8378456"/>
                      <a:gd name="connsiteY18" fmla="*/ 719328 h 719328"/>
                      <a:gd name="connsiteX19" fmla="*/ 6583073 w 8378456"/>
                      <a:gd name="connsiteY19" fmla="*/ 719328 h 719328"/>
                      <a:gd name="connsiteX20" fmla="*/ 5900827 w 8378456"/>
                      <a:gd name="connsiteY20" fmla="*/ 719328 h 719328"/>
                      <a:gd name="connsiteX21" fmla="*/ 5218581 w 8378456"/>
                      <a:gd name="connsiteY21" fmla="*/ 719328 h 719328"/>
                      <a:gd name="connsiteX22" fmla="*/ 4787689 w 8378456"/>
                      <a:gd name="connsiteY22" fmla="*/ 719328 h 719328"/>
                      <a:gd name="connsiteX23" fmla="*/ 4021659 w 8378456"/>
                      <a:gd name="connsiteY23" fmla="*/ 719328 h 719328"/>
                      <a:gd name="connsiteX24" fmla="*/ 3423198 w 8378456"/>
                      <a:gd name="connsiteY24" fmla="*/ 719328 h 719328"/>
                      <a:gd name="connsiteX25" fmla="*/ 3076090 w 8378456"/>
                      <a:gd name="connsiteY25" fmla="*/ 719328 h 719328"/>
                      <a:gd name="connsiteX26" fmla="*/ 2477629 w 8378456"/>
                      <a:gd name="connsiteY26" fmla="*/ 719328 h 719328"/>
                      <a:gd name="connsiteX27" fmla="*/ 1962953 w 8378456"/>
                      <a:gd name="connsiteY27" fmla="*/ 719328 h 719328"/>
                      <a:gd name="connsiteX28" fmla="*/ 1448276 w 8378456"/>
                      <a:gd name="connsiteY28" fmla="*/ 719328 h 719328"/>
                      <a:gd name="connsiteX29" fmla="*/ 933599 w 8378456"/>
                      <a:gd name="connsiteY29" fmla="*/ 719328 h 719328"/>
                      <a:gd name="connsiteX30" fmla="*/ 0 w 8378456"/>
                      <a:gd name="connsiteY30" fmla="*/ 719328 h 719328"/>
                      <a:gd name="connsiteX31" fmla="*/ 0 w 8378456"/>
                      <a:gd name="connsiteY31" fmla="*/ 352471 h 719328"/>
                      <a:gd name="connsiteX32" fmla="*/ 0 w 8378456"/>
                      <a:gd name="connsiteY32" fmla="*/ 0 h 719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378456" h="719328" fill="none" extrusionOk="0">
                        <a:moveTo>
                          <a:pt x="0" y="0"/>
                        </a:moveTo>
                        <a:cubicBezTo>
                          <a:pt x="175770" y="-24849"/>
                          <a:pt x="359394" y="36036"/>
                          <a:pt x="682246" y="0"/>
                        </a:cubicBezTo>
                        <a:cubicBezTo>
                          <a:pt x="1005098" y="-36036"/>
                          <a:pt x="1110387" y="28472"/>
                          <a:pt x="1448276" y="0"/>
                        </a:cubicBezTo>
                        <a:cubicBezTo>
                          <a:pt x="1786165" y="-28472"/>
                          <a:pt x="1790065" y="32449"/>
                          <a:pt x="1879168" y="0"/>
                        </a:cubicBezTo>
                        <a:cubicBezTo>
                          <a:pt x="1968271" y="-32449"/>
                          <a:pt x="2381538" y="72195"/>
                          <a:pt x="2561414" y="0"/>
                        </a:cubicBezTo>
                        <a:cubicBezTo>
                          <a:pt x="2741290" y="-72195"/>
                          <a:pt x="2827212" y="5311"/>
                          <a:pt x="2992306" y="0"/>
                        </a:cubicBezTo>
                        <a:cubicBezTo>
                          <a:pt x="3157400" y="-5311"/>
                          <a:pt x="3429220" y="44112"/>
                          <a:pt x="3590767" y="0"/>
                        </a:cubicBezTo>
                        <a:cubicBezTo>
                          <a:pt x="3752314" y="-44112"/>
                          <a:pt x="4125586" y="41207"/>
                          <a:pt x="4273013" y="0"/>
                        </a:cubicBezTo>
                        <a:cubicBezTo>
                          <a:pt x="4420440" y="-41207"/>
                          <a:pt x="4532054" y="40168"/>
                          <a:pt x="4620120" y="0"/>
                        </a:cubicBezTo>
                        <a:cubicBezTo>
                          <a:pt x="4708186" y="-40168"/>
                          <a:pt x="4806005" y="14147"/>
                          <a:pt x="4967227" y="0"/>
                        </a:cubicBezTo>
                        <a:cubicBezTo>
                          <a:pt x="5128449" y="-14147"/>
                          <a:pt x="5402942" y="11368"/>
                          <a:pt x="5733258" y="0"/>
                        </a:cubicBezTo>
                        <a:cubicBezTo>
                          <a:pt x="6063574" y="-11368"/>
                          <a:pt x="6093925" y="22362"/>
                          <a:pt x="6331719" y="0"/>
                        </a:cubicBezTo>
                        <a:cubicBezTo>
                          <a:pt x="6569513" y="-22362"/>
                          <a:pt x="6530601" y="19526"/>
                          <a:pt x="6678826" y="0"/>
                        </a:cubicBezTo>
                        <a:cubicBezTo>
                          <a:pt x="6827051" y="-19526"/>
                          <a:pt x="7154934" y="48569"/>
                          <a:pt x="7277287" y="0"/>
                        </a:cubicBezTo>
                        <a:cubicBezTo>
                          <a:pt x="7399640" y="-48569"/>
                          <a:pt x="8046860" y="40518"/>
                          <a:pt x="8378456" y="0"/>
                        </a:cubicBezTo>
                        <a:cubicBezTo>
                          <a:pt x="8420546" y="90432"/>
                          <a:pt x="8370700" y="246726"/>
                          <a:pt x="8378456" y="352471"/>
                        </a:cubicBezTo>
                        <a:cubicBezTo>
                          <a:pt x="8386212" y="458216"/>
                          <a:pt x="8371436" y="548445"/>
                          <a:pt x="8378456" y="719328"/>
                        </a:cubicBezTo>
                        <a:cubicBezTo>
                          <a:pt x="8305670" y="738174"/>
                          <a:pt x="8132309" y="691651"/>
                          <a:pt x="8031349" y="719328"/>
                        </a:cubicBezTo>
                        <a:cubicBezTo>
                          <a:pt x="7930389" y="747005"/>
                          <a:pt x="7566694" y="629297"/>
                          <a:pt x="7265318" y="719328"/>
                        </a:cubicBezTo>
                        <a:cubicBezTo>
                          <a:pt x="6963942" y="809359"/>
                          <a:pt x="6813261" y="641870"/>
                          <a:pt x="6583073" y="719328"/>
                        </a:cubicBezTo>
                        <a:cubicBezTo>
                          <a:pt x="6352885" y="796786"/>
                          <a:pt x="6173841" y="648025"/>
                          <a:pt x="5900827" y="719328"/>
                        </a:cubicBezTo>
                        <a:cubicBezTo>
                          <a:pt x="5627813" y="790631"/>
                          <a:pt x="5378266" y="644065"/>
                          <a:pt x="5218581" y="719328"/>
                        </a:cubicBezTo>
                        <a:cubicBezTo>
                          <a:pt x="5058896" y="794591"/>
                          <a:pt x="4912263" y="705176"/>
                          <a:pt x="4787689" y="719328"/>
                        </a:cubicBezTo>
                        <a:cubicBezTo>
                          <a:pt x="4663115" y="733480"/>
                          <a:pt x="4220770" y="658630"/>
                          <a:pt x="4021659" y="719328"/>
                        </a:cubicBezTo>
                        <a:cubicBezTo>
                          <a:pt x="3822548" y="780026"/>
                          <a:pt x="3670349" y="657890"/>
                          <a:pt x="3423198" y="719328"/>
                        </a:cubicBezTo>
                        <a:cubicBezTo>
                          <a:pt x="3176047" y="780766"/>
                          <a:pt x="3186060" y="683375"/>
                          <a:pt x="3076090" y="719328"/>
                        </a:cubicBezTo>
                        <a:cubicBezTo>
                          <a:pt x="2966120" y="755281"/>
                          <a:pt x="2727910" y="663277"/>
                          <a:pt x="2477629" y="719328"/>
                        </a:cubicBezTo>
                        <a:cubicBezTo>
                          <a:pt x="2227348" y="775379"/>
                          <a:pt x="2145374" y="711836"/>
                          <a:pt x="1962953" y="719328"/>
                        </a:cubicBezTo>
                        <a:cubicBezTo>
                          <a:pt x="1780532" y="726820"/>
                          <a:pt x="1665529" y="681243"/>
                          <a:pt x="1448276" y="719328"/>
                        </a:cubicBezTo>
                        <a:cubicBezTo>
                          <a:pt x="1231023" y="757413"/>
                          <a:pt x="1111253" y="660225"/>
                          <a:pt x="933599" y="719328"/>
                        </a:cubicBezTo>
                        <a:cubicBezTo>
                          <a:pt x="755945" y="778431"/>
                          <a:pt x="251708" y="611021"/>
                          <a:pt x="0" y="719328"/>
                        </a:cubicBezTo>
                        <a:cubicBezTo>
                          <a:pt x="-13796" y="590890"/>
                          <a:pt x="1504" y="480270"/>
                          <a:pt x="0" y="352471"/>
                        </a:cubicBezTo>
                        <a:cubicBezTo>
                          <a:pt x="-1504" y="224672"/>
                          <a:pt x="36383" y="162238"/>
                          <a:pt x="0" y="0"/>
                        </a:cubicBezTo>
                        <a:close/>
                      </a:path>
                      <a:path w="8378456" h="719328" stroke="0" extrusionOk="0">
                        <a:moveTo>
                          <a:pt x="0" y="0"/>
                        </a:moveTo>
                        <a:cubicBezTo>
                          <a:pt x="112048" y="-3705"/>
                          <a:pt x="293978" y="23164"/>
                          <a:pt x="514677" y="0"/>
                        </a:cubicBezTo>
                        <a:cubicBezTo>
                          <a:pt x="735376" y="-23164"/>
                          <a:pt x="708546" y="29708"/>
                          <a:pt x="861784" y="0"/>
                        </a:cubicBezTo>
                        <a:cubicBezTo>
                          <a:pt x="1015022" y="-29708"/>
                          <a:pt x="1425599" y="38026"/>
                          <a:pt x="1627814" y="0"/>
                        </a:cubicBezTo>
                        <a:cubicBezTo>
                          <a:pt x="1830029" y="-38026"/>
                          <a:pt x="1918832" y="5118"/>
                          <a:pt x="2142491" y="0"/>
                        </a:cubicBezTo>
                        <a:cubicBezTo>
                          <a:pt x="2366150" y="-5118"/>
                          <a:pt x="2550616" y="47334"/>
                          <a:pt x="2657167" y="0"/>
                        </a:cubicBezTo>
                        <a:cubicBezTo>
                          <a:pt x="2763718" y="-47334"/>
                          <a:pt x="3233089" y="60480"/>
                          <a:pt x="3423198" y="0"/>
                        </a:cubicBezTo>
                        <a:cubicBezTo>
                          <a:pt x="3613307" y="-60480"/>
                          <a:pt x="3652837" y="2372"/>
                          <a:pt x="3854090" y="0"/>
                        </a:cubicBezTo>
                        <a:cubicBezTo>
                          <a:pt x="4055343" y="-2372"/>
                          <a:pt x="4365944" y="49173"/>
                          <a:pt x="4620120" y="0"/>
                        </a:cubicBezTo>
                        <a:cubicBezTo>
                          <a:pt x="4874296" y="-49173"/>
                          <a:pt x="5116240" y="50451"/>
                          <a:pt x="5386150" y="0"/>
                        </a:cubicBezTo>
                        <a:cubicBezTo>
                          <a:pt x="5656060" y="-50451"/>
                          <a:pt x="5805513" y="25935"/>
                          <a:pt x="5984611" y="0"/>
                        </a:cubicBezTo>
                        <a:cubicBezTo>
                          <a:pt x="6163709" y="-25935"/>
                          <a:pt x="6375517" y="79784"/>
                          <a:pt x="6750642" y="0"/>
                        </a:cubicBezTo>
                        <a:cubicBezTo>
                          <a:pt x="7125767" y="-79784"/>
                          <a:pt x="7121881" y="48973"/>
                          <a:pt x="7265318" y="0"/>
                        </a:cubicBezTo>
                        <a:cubicBezTo>
                          <a:pt x="7408755" y="-48973"/>
                          <a:pt x="7557273" y="8041"/>
                          <a:pt x="7779995" y="0"/>
                        </a:cubicBezTo>
                        <a:cubicBezTo>
                          <a:pt x="8002717" y="-8041"/>
                          <a:pt x="8128741" y="6057"/>
                          <a:pt x="8378456" y="0"/>
                        </a:cubicBezTo>
                        <a:cubicBezTo>
                          <a:pt x="8407266" y="113214"/>
                          <a:pt x="8370394" y="281068"/>
                          <a:pt x="8378456" y="352471"/>
                        </a:cubicBezTo>
                        <a:cubicBezTo>
                          <a:pt x="8386518" y="423874"/>
                          <a:pt x="8359802" y="628451"/>
                          <a:pt x="8378456" y="719328"/>
                        </a:cubicBezTo>
                        <a:cubicBezTo>
                          <a:pt x="8148648" y="781733"/>
                          <a:pt x="7969152" y="695742"/>
                          <a:pt x="7696210" y="719328"/>
                        </a:cubicBezTo>
                        <a:cubicBezTo>
                          <a:pt x="7423268" y="742914"/>
                          <a:pt x="7223964" y="668437"/>
                          <a:pt x="7097749" y="719328"/>
                        </a:cubicBezTo>
                        <a:cubicBezTo>
                          <a:pt x="6971534" y="770219"/>
                          <a:pt x="6914445" y="678417"/>
                          <a:pt x="6750642" y="719328"/>
                        </a:cubicBezTo>
                        <a:cubicBezTo>
                          <a:pt x="6586839" y="760239"/>
                          <a:pt x="6465461" y="713336"/>
                          <a:pt x="6319750" y="719328"/>
                        </a:cubicBezTo>
                        <a:cubicBezTo>
                          <a:pt x="6174039" y="725320"/>
                          <a:pt x="5846968" y="653084"/>
                          <a:pt x="5553719" y="719328"/>
                        </a:cubicBezTo>
                        <a:cubicBezTo>
                          <a:pt x="5260470" y="785572"/>
                          <a:pt x="5231178" y="659088"/>
                          <a:pt x="4955258" y="719328"/>
                        </a:cubicBezTo>
                        <a:cubicBezTo>
                          <a:pt x="4679338" y="779568"/>
                          <a:pt x="4737424" y="712558"/>
                          <a:pt x="4524366" y="719328"/>
                        </a:cubicBezTo>
                        <a:cubicBezTo>
                          <a:pt x="4311308" y="726098"/>
                          <a:pt x="4182982" y="658239"/>
                          <a:pt x="3925905" y="719328"/>
                        </a:cubicBezTo>
                        <a:cubicBezTo>
                          <a:pt x="3668828" y="780417"/>
                          <a:pt x="3648855" y="703019"/>
                          <a:pt x="3578798" y="719328"/>
                        </a:cubicBezTo>
                        <a:cubicBezTo>
                          <a:pt x="3508741" y="735637"/>
                          <a:pt x="3313623" y="707804"/>
                          <a:pt x="3231690" y="719328"/>
                        </a:cubicBezTo>
                        <a:cubicBezTo>
                          <a:pt x="3149757" y="730852"/>
                          <a:pt x="2780006" y="647602"/>
                          <a:pt x="2633229" y="719328"/>
                        </a:cubicBezTo>
                        <a:cubicBezTo>
                          <a:pt x="2486452" y="791054"/>
                          <a:pt x="2294850" y="680770"/>
                          <a:pt x="2202337" y="719328"/>
                        </a:cubicBezTo>
                        <a:cubicBezTo>
                          <a:pt x="2109824" y="757886"/>
                          <a:pt x="1666624" y="716770"/>
                          <a:pt x="1520091" y="719328"/>
                        </a:cubicBezTo>
                        <a:cubicBezTo>
                          <a:pt x="1373558" y="721886"/>
                          <a:pt x="1220999" y="698742"/>
                          <a:pt x="1089199" y="719328"/>
                        </a:cubicBezTo>
                        <a:cubicBezTo>
                          <a:pt x="957399" y="739914"/>
                          <a:pt x="296291" y="647022"/>
                          <a:pt x="0" y="719328"/>
                        </a:cubicBezTo>
                        <a:cubicBezTo>
                          <a:pt x="-15635" y="578701"/>
                          <a:pt x="1667" y="464315"/>
                          <a:pt x="0" y="381244"/>
                        </a:cubicBezTo>
                        <a:cubicBezTo>
                          <a:pt x="-1667" y="298173"/>
                          <a:pt x="30716" y="917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Therefore, if the arbitrage is feasible at a large scale, we have to prepare for a </a:t>
            </a: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negative wealth</a:t>
            </a:r>
            <a:r>
              <a:rPr lang="en-US" altLang="zh-CN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33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2958" cy="1092000"/>
          </a:xfrm>
        </p:spPr>
        <p:txBody>
          <a:bodyPr/>
          <a:lstStyle/>
          <a:p>
            <a:r>
              <a:rPr lang="en-US" dirty="0"/>
              <a:t>Some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536192"/>
                <a:ext cx="8442960" cy="27310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0"/>
                  </a:spcBef>
                  <a:buFont typeface="Wingdings" pitchFamily="2" charset="2"/>
                  <a:buChar char="§"/>
                </a:pPr>
                <a:r>
                  <a:rPr lang="en-US" altLang="zh-CN" sz="2000" spc="-100" dirty="0">
                    <a:solidFill>
                      <a:schemeClr val="tx2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The original CIR bond price has a bounded asset pricing bubble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The replicating cost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exceeds the replicating cost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spc="-1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, yet the payouts at maturity are the same. 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This is a bubble.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altLang="zh-CN" sz="2000" spc="-100" dirty="0"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The bubble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0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zh-CN" sz="2000" spc="-1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e>
                      <m:sup>
                        <m:r>
                          <a:rPr lang="en-US" altLang="zh-CN" sz="2000" b="0" i="0" spc="-1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spc="-100" dirty="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,0)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zh-CN" sz="2000" spc="-100" dirty="0">
                  <a:solidFill>
                    <a:schemeClr val="tx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C5F7BC6-844D-284C-A233-93A1857F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36192"/>
                <a:ext cx="8442960" cy="2731008"/>
              </a:xfrm>
              <a:prstGeom prst="rect">
                <a:avLst/>
              </a:prstGeom>
              <a:blipFill>
                <a:blip r:embed="rId3"/>
                <a:stretch>
                  <a:fillRect l="-752" t="-926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57B57E-01CA-5E42-952F-E960A16C7815}"/>
              </a:ext>
            </a:extLst>
          </p:cNvPr>
          <p:cNvSpPr txBox="1">
            <a:spLocks/>
          </p:cNvSpPr>
          <p:nvPr/>
        </p:nvSpPr>
        <p:spPr>
          <a:xfrm>
            <a:off x="457200" y="4535184"/>
            <a:ext cx="8016240" cy="3964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378456"/>
                      <a:gd name="connsiteY0" fmla="*/ 0 h 719328"/>
                      <a:gd name="connsiteX1" fmla="*/ 682246 w 8378456"/>
                      <a:gd name="connsiteY1" fmla="*/ 0 h 719328"/>
                      <a:gd name="connsiteX2" fmla="*/ 1448276 w 8378456"/>
                      <a:gd name="connsiteY2" fmla="*/ 0 h 719328"/>
                      <a:gd name="connsiteX3" fmla="*/ 1879168 w 8378456"/>
                      <a:gd name="connsiteY3" fmla="*/ 0 h 719328"/>
                      <a:gd name="connsiteX4" fmla="*/ 2561414 w 8378456"/>
                      <a:gd name="connsiteY4" fmla="*/ 0 h 719328"/>
                      <a:gd name="connsiteX5" fmla="*/ 2992306 w 8378456"/>
                      <a:gd name="connsiteY5" fmla="*/ 0 h 719328"/>
                      <a:gd name="connsiteX6" fmla="*/ 3590767 w 8378456"/>
                      <a:gd name="connsiteY6" fmla="*/ 0 h 719328"/>
                      <a:gd name="connsiteX7" fmla="*/ 4273013 w 8378456"/>
                      <a:gd name="connsiteY7" fmla="*/ 0 h 719328"/>
                      <a:gd name="connsiteX8" fmla="*/ 4620120 w 8378456"/>
                      <a:gd name="connsiteY8" fmla="*/ 0 h 719328"/>
                      <a:gd name="connsiteX9" fmla="*/ 4967227 w 8378456"/>
                      <a:gd name="connsiteY9" fmla="*/ 0 h 719328"/>
                      <a:gd name="connsiteX10" fmla="*/ 5733258 w 8378456"/>
                      <a:gd name="connsiteY10" fmla="*/ 0 h 719328"/>
                      <a:gd name="connsiteX11" fmla="*/ 6331719 w 8378456"/>
                      <a:gd name="connsiteY11" fmla="*/ 0 h 719328"/>
                      <a:gd name="connsiteX12" fmla="*/ 6678826 w 8378456"/>
                      <a:gd name="connsiteY12" fmla="*/ 0 h 719328"/>
                      <a:gd name="connsiteX13" fmla="*/ 7277287 w 8378456"/>
                      <a:gd name="connsiteY13" fmla="*/ 0 h 719328"/>
                      <a:gd name="connsiteX14" fmla="*/ 8378456 w 8378456"/>
                      <a:gd name="connsiteY14" fmla="*/ 0 h 719328"/>
                      <a:gd name="connsiteX15" fmla="*/ 8378456 w 8378456"/>
                      <a:gd name="connsiteY15" fmla="*/ 352471 h 719328"/>
                      <a:gd name="connsiteX16" fmla="*/ 8378456 w 8378456"/>
                      <a:gd name="connsiteY16" fmla="*/ 719328 h 719328"/>
                      <a:gd name="connsiteX17" fmla="*/ 8031349 w 8378456"/>
                      <a:gd name="connsiteY17" fmla="*/ 719328 h 719328"/>
                      <a:gd name="connsiteX18" fmla="*/ 7265318 w 8378456"/>
                      <a:gd name="connsiteY18" fmla="*/ 719328 h 719328"/>
                      <a:gd name="connsiteX19" fmla="*/ 6583073 w 8378456"/>
                      <a:gd name="connsiteY19" fmla="*/ 719328 h 719328"/>
                      <a:gd name="connsiteX20" fmla="*/ 5900827 w 8378456"/>
                      <a:gd name="connsiteY20" fmla="*/ 719328 h 719328"/>
                      <a:gd name="connsiteX21" fmla="*/ 5218581 w 8378456"/>
                      <a:gd name="connsiteY21" fmla="*/ 719328 h 719328"/>
                      <a:gd name="connsiteX22" fmla="*/ 4787689 w 8378456"/>
                      <a:gd name="connsiteY22" fmla="*/ 719328 h 719328"/>
                      <a:gd name="connsiteX23" fmla="*/ 4021659 w 8378456"/>
                      <a:gd name="connsiteY23" fmla="*/ 719328 h 719328"/>
                      <a:gd name="connsiteX24" fmla="*/ 3423198 w 8378456"/>
                      <a:gd name="connsiteY24" fmla="*/ 719328 h 719328"/>
                      <a:gd name="connsiteX25" fmla="*/ 3076090 w 8378456"/>
                      <a:gd name="connsiteY25" fmla="*/ 719328 h 719328"/>
                      <a:gd name="connsiteX26" fmla="*/ 2477629 w 8378456"/>
                      <a:gd name="connsiteY26" fmla="*/ 719328 h 719328"/>
                      <a:gd name="connsiteX27" fmla="*/ 1962953 w 8378456"/>
                      <a:gd name="connsiteY27" fmla="*/ 719328 h 719328"/>
                      <a:gd name="connsiteX28" fmla="*/ 1448276 w 8378456"/>
                      <a:gd name="connsiteY28" fmla="*/ 719328 h 719328"/>
                      <a:gd name="connsiteX29" fmla="*/ 933599 w 8378456"/>
                      <a:gd name="connsiteY29" fmla="*/ 719328 h 719328"/>
                      <a:gd name="connsiteX30" fmla="*/ 0 w 8378456"/>
                      <a:gd name="connsiteY30" fmla="*/ 719328 h 719328"/>
                      <a:gd name="connsiteX31" fmla="*/ 0 w 8378456"/>
                      <a:gd name="connsiteY31" fmla="*/ 352471 h 719328"/>
                      <a:gd name="connsiteX32" fmla="*/ 0 w 8378456"/>
                      <a:gd name="connsiteY32" fmla="*/ 0 h 719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8378456" h="719328" fill="none" extrusionOk="0">
                        <a:moveTo>
                          <a:pt x="0" y="0"/>
                        </a:moveTo>
                        <a:cubicBezTo>
                          <a:pt x="175770" y="-24849"/>
                          <a:pt x="359394" y="36036"/>
                          <a:pt x="682246" y="0"/>
                        </a:cubicBezTo>
                        <a:cubicBezTo>
                          <a:pt x="1005098" y="-36036"/>
                          <a:pt x="1110387" y="28472"/>
                          <a:pt x="1448276" y="0"/>
                        </a:cubicBezTo>
                        <a:cubicBezTo>
                          <a:pt x="1786165" y="-28472"/>
                          <a:pt x="1790065" y="32449"/>
                          <a:pt x="1879168" y="0"/>
                        </a:cubicBezTo>
                        <a:cubicBezTo>
                          <a:pt x="1968271" y="-32449"/>
                          <a:pt x="2381538" y="72195"/>
                          <a:pt x="2561414" y="0"/>
                        </a:cubicBezTo>
                        <a:cubicBezTo>
                          <a:pt x="2741290" y="-72195"/>
                          <a:pt x="2827212" y="5311"/>
                          <a:pt x="2992306" y="0"/>
                        </a:cubicBezTo>
                        <a:cubicBezTo>
                          <a:pt x="3157400" y="-5311"/>
                          <a:pt x="3429220" y="44112"/>
                          <a:pt x="3590767" y="0"/>
                        </a:cubicBezTo>
                        <a:cubicBezTo>
                          <a:pt x="3752314" y="-44112"/>
                          <a:pt x="4125586" y="41207"/>
                          <a:pt x="4273013" y="0"/>
                        </a:cubicBezTo>
                        <a:cubicBezTo>
                          <a:pt x="4420440" y="-41207"/>
                          <a:pt x="4532054" y="40168"/>
                          <a:pt x="4620120" y="0"/>
                        </a:cubicBezTo>
                        <a:cubicBezTo>
                          <a:pt x="4708186" y="-40168"/>
                          <a:pt x="4806005" y="14147"/>
                          <a:pt x="4967227" y="0"/>
                        </a:cubicBezTo>
                        <a:cubicBezTo>
                          <a:pt x="5128449" y="-14147"/>
                          <a:pt x="5402942" y="11368"/>
                          <a:pt x="5733258" y="0"/>
                        </a:cubicBezTo>
                        <a:cubicBezTo>
                          <a:pt x="6063574" y="-11368"/>
                          <a:pt x="6093925" y="22362"/>
                          <a:pt x="6331719" y="0"/>
                        </a:cubicBezTo>
                        <a:cubicBezTo>
                          <a:pt x="6569513" y="-22362"/>
                          <a:pt x="6530601" y="19526"/>
                          <a:pt x="6678826" y="0"/>
                        </a:cubicBezTo>
                        <a:cubicBezTo>
                          <a:pt x="6827051" y="-19526"/>
                          <a:pt x="7154934" y="48569"/>
                          <a:pt x="7277287" y="0"/>
                        </a:cubicBezTo>
                        <a:cubicBezTo>
                          <a:pt x="7399640" y="-48569"/>
                          <a:pt x="8046860" y="40518"/>
                          <a:pt x="8378456" y="0"/>
                        </a:cubicBezTo>
                        <a:cubicBezTo>
                          <a:pt x="8420546" y="90432"/>
                          <a:pt x="8370700" y="246726"/>
                          <a:pt x="8378456" y="352471"/>
                        </a:cubicBezTo>
                        <a:cubicBezTo>
                          <a:pt x="8386212" y="458216"/>
                          <a:pt x="8371436" y="548445"/>
                          <a:pt x="8378456" y="719328"/>
                        </a:cubicBezTo>
                        <a:cubicBezTo>
                          <a:pt x="8305670" y="738174"/>
                          <a:pt x="8132309" y="691651"/>
                          <a:pt x="8031349" y="719328"/>
                        </a:cubicBezTo>
                        <a:cubicBezTo>
                          <a:pt x="7930389" y="747005"/>
                          <a:pt x="7566694" y="629297"/>
                          <a:pt x="7265318" y="719328"/>
                        </a:cubicBezTo>
                        <a:cubicBezTo>
                          <a:pt x="6963942" y="809359"/>
                          <a:pt x="6813261" y="641870"/>
                          <a:pt x="6583073" y="719328"/>
                        </a:cubicBezTo>
                        <a:cubicBezTo>
                          <a:pt x="6352885" y="796786"/>
                          <a:pt x="6173841" y="648025"/>
                          <a:pt x="5900827" y="719328"/>
                        </a:cubicBezTo>
                        <a:cubicBezTo>
                          <a:pt x="5627813" y="790631"/>
                          <a:pt x="5378266" y="644065"/>
                          <a:pt x="5218581" y="719328"/>
                        </a:cubicBezTo>
                        <a:cubicBezTo>
                          <a:pt x="5058896" y="794591"/>
                          <a:pt x="4912263" y="705176"/>
                          <a:pt x="4787689" y="719328"/>
                        </a:cubicBezTo>
                        <a:cubicBezTo>
                          <a:pt x="4663115" y="733480"/>
                          <a:pt x="4220770" y="658630"/>
                          <a:pt x="4021659" y="719328"/>
                        </a:cubicBezTo>
                        <a:cubicBezTo>
                          <a:pt x="3822548" y="780026"/>
                          <a:pt x="3670349" y="657890"/>
                          <a:pt x="3423198" y="719328"/>
                        </a:cubicBezTo>
                        <a:cubicBezTo>
                          <a:pt x="3176047" y="780766"/>
                          <a:pt x="3186060" y="683375"/>
                          <a:pt x="3076090" y="719328"/>
                        </a:cubicBezTo>
                        <a:cubicBezTo>
                          <a:pt x="2966120" y="755281"/>
                          <a:pt x="2727910" y="663277"/>
                          <a:pt x="2477629" y="719328"/>
                        </a:cubicBezTo>
                        <a:cubicBezTo>
                          <a:pt x="2227348" y="775379"/>
                          <a:pt x="2145374" y="711836"/>
                          <a:pt x="1962953" y="719328"/>
                        </a:cubicBezTo>
                        <a:cubicBezTo>
                          <a:pt x="1780532" y="726820"/>
                          <a:pt x="1665529" y="681243"/>
                          <a:pt x="1448276" y="719328"/>
                        </a:cubicBezTo>
                        <a:cubicBezTo>
                          <a:pt x="1231023" y="757413"/>
                          <a:pt x="1111253" y="660225"/>
                          <a:pt x="933599" y="719328"/>
                        </a:cubicBezTo>
                        <a:cubicBezTo>
                          <a:pt x="755945" y="778431"/>
                          <a:pt x="251708" y="611021"/>
                          <a:pt x="0" y="719328"/>
                        </a:cubicBezTo>
                        <a:cubicBezTo>
                          <a:pt x="-13796" y="590890"/>
                          <a:pt x="1504" y="480270"/>
                          <a:pt x="0" y="352471"/>
                        </a:cubicBezTo>
                        <a:cubicBezTo>
                          <a:pt x="-1504" y="224672"/>
                          <a:pt x="36383" y="162238"/>
                          <a:pt x="0" y="0"/>
                        </a:cubicBezTo>
                        <a:close/>
                      </a:path>
                      <a:path w="8378456" h="719328" stroke="0" extrusionOk="0">
                        <a:moveTo>
                          <a:pt x="0" y="0"/>
                        </a:moveTo>
                        <a:cubicBezTo>
                          <a:pt x="112048" y="-3705"/>
                          <a:pt x="293978" y="23164"/>
                          <a:pt x="514677" y="0"/>
                        </a:cubicBezTo>
                        <a:cubicBezTo>
                          <a:pt x="735376" y="-23164"/>
                          <a:pt x="708546" y="29708"/>
                          <a:pt x="861784" y="0"/>
                        </a:cubicBezTo>
                        <a:cubicBezTo>
                          <a:pt x="1015022" y="-29708"/>
                          <a:pt x="1425599" y="38026"/>
                          <a:pt x="1627814" y="0"/>
                        </a:cubicBezTo>
                        <a:cubicBezTo>
                          <a:pt x="1830029" y="-38026"/>
                          <a:pt x="1918832" y="5118"/>
                          <a:pt x="2142491" y="0"/>
                        </a:cubicBezTo>
                        <a:cubicBezTo>
                          <a:pt x="2366150" y="-5118"/>
                          <a:pt x="2550616" y="47334"/>
                          <a:pt x="2657167" y="0"/>
                        </a:cubicBezTo>
                        <a:cubicBezTo>
                          <a:pt x="2763718" y="-47334"/>
                          <a:pt x="3233089" y="60480"/>
                          <a:pt x="3423198" y="0"/>
                        </a:cubicBezTo>
                        <a:cubicBezTo>
                          <a:pt x="3613307" y="-60480"/>
                          <a:pt x="3652837" y="2372"/>
                          <a:pt x="3854090" y="0"/>
                        </a:cubicBezTo>
                        <a:cubicBezTo>
                          <a:pt x="4055343" y="-2372"/>
                          <a:pt x="4365944" y="49173"/>
                          <a:pt x="4620120" y="0"/>
                        </a:cubicBezTo>
                        <a:cubicBezTo>
                          <a:pt x="4874296" y="-49173"/>
                          <a:pt x="5116240" y="50451"/>
                          <a:pt x="5386150" y="0"/>
                        </a:cubicBezTo>
                        <a:cubicBezTo>
                          <a:pt x="5656060" y="-50451"/>
                          <a:pt x="5805513" y="25935"/>
                          <a:pt x="5984611" y="0"/>
                        </a:cubicBezTo>
                        <a:cubicBezTo>
                          <a:pt x="6163709" y="-25935"/>
                          <a:pt x="6375517" y="79784"/>
                          <a:pt x="6750642" y="0"/>
                        </a:cubicBezTo>
                        <a:cubicBezTo>
                          <a:pt x="7125767" y="-79784"/>
                          <a:pt x="7121881" y="48973"/>
                          <a:pt x="7265318" y="0"/>
                        </a:cubicBezTo>
                        <a:cubicBezTo>
                          <a:pt x="7408755" y="-48973"/>
                          <a:pt x="7557273" y="8041"/>
                          <a:pt x="7779995" y="0"/>
                        </a:cubicBezTo>
                        <a:cubicBezTo>
                          <a:pt x="8002717" y="-8041"/>
                          <a:pt x="8128741" y="6057"/>
                          <a:pt x="8378456" y="0"/>
                        </a:cubicBezTo>
                        <a:cubicBezTo>
                          <a:pt x="8407266" y="113214"/>
                          <a:pt x="8370394" y="281068"/>
                          <a:pt x="8378456" y="352471"/>
                        </a:cubicBezTo>
                        <a:cubicBezTo>
                          <a:pt x="8386518" y="423874"/>
                          <a:pt x="8359802" y="628451"/>
                          <a:pt x="8378456" y="719328"/>
                        </a:cubicBezTo>
                        <a:cubicBezTo>
                          <a:pt x="8148648" y="781733"/>
                          <a:pt x="7969152" y="695742"/>
                          <a:pt x="7696210" y="719328"/>
                        </a:cubicBezTo>
                        <a:cubicBezTo>
                          <a:pt x="7423268" y="742914"/>
                          <a:pt x="7223964" y="668437"/>
                          <a:pt x="7097749" y="719328"/>
                        </a:cubicBezTo>
                        <a:cubicBezTo>
                          <a:pt x="6971534" y="770219"/>
                          <a:pt x="6914445" y="678417"/>
                          <a:pt x="6750642" y="719328"/>
                        </a:cubicBezTo>
                        <a:cubicBezTo>
                          <a:pt x="6586839" y="760239"/>
                          <a:pt x="6465461" y="713336"/>
                          <a:pt x="6319750" y="719328"/>
                        </a:cubicBezTo>
                        <a:cubicBezTo>
                          <a:pt x="6174039" y="725320"/>
                          <a:pt x="5846968" y="653084"/>
                          <a:pt x="5553719" y="719328"/>
                        </a:cubicBezTo>
                        <a:cubicBezTo>
                          <a:pt x="5260470" y="785572"/>
                          <a:pt x="5231178" y="659088"/>
                          <a:pt x="4955258" y="719328"/>
                        </a:cubicBezTo>
                        <a:cubicBezTo>
                          <a:pt x="4679338" y="779568"/>
                          <a:pt x="4737424" y="712558"/>
                          <a:pt x="4524366" y="719328"/>
                        </a:cubicBezTo>
                        <a:cubicBezTo>
                          <a:pt x="4311308" y="726098"/>
                          <a:pt x="4182982" y="658239"/>
                          <a:pt x="3925905" y="719328"/>
                        </a:cubicBezTo>
                        <a:cubicBezTo>
                          <a:pt x="3668828" y="780417"/>
                          <a:pt x="3648855" y="703019"/>
                          <a:pt x="3578798" y="719328"/>
                        </a:cubicBezTo>
                        <a:cubicBezTo>
                          <a:pt x="3508741" y="735637"/>
                          <a:pt x="3313623" y="707804"/>
                          <a:pt x="3231690" y="719328"/>
                        </a:cubicBezTo>
                        <a:cubicBezTo>
                          <a:pt x="3149757" y="730852"/>
                          <a:pt x="2780006" y="647602"/>
                          <a:pt x="2633229" y="719328"/>
                        </a:cubicBezTo>
                        <a:cubicBezTo>
                          <a:pt x="2486452" y="791054"/>
                          <a:pt x="2294850" y="680770"/>
                          <a:pt x="2202337" y="719328"/>
                        </a:cubicBezTo>
                        <a:cubicBezTo>
                          <a:pt x="2109824" y="757886"/>
                          <a:pt x="1666624" y="716770"/>
                          <a:pt x="1520091" y="719328"/>
                        </a:cubicBezTo>
                        <a:cubicBezTo>
                          <a:pt x="1373558" y="721886"/>
                          <a:pt x="1220999" y="698742"/>
                          <a:pt x="1089199" y="719328"/>
                        </a:cubicBezTo>
                        <a:cubicBezTo>
                          <a:pt x="957399" y="739914"/>
                          <a:pt x="296291" y="647022"/>
                          <a:pt x="0" y="719328"/>
                        </a:cubicBezTo>
                        <a:cubicBezTo>
                          <a:pt x="-15635" y="578701"/>
                          <a:pt x="1667" y="464315"/>
                          <a:pt x="0" y="381244"/>
                        </a:cubicBezTo>
                        <a:cubicBezTo>
                          <a:pt x="-1667" y="298173"/>
                          <a:pt x="30716" y="9178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Therefore, the bubble is </a:t>
            </a:r>
            <a:r>
              <a:rPr lang="en-US" altLang="zh-CN" sz="2000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bounded </a:t>
            </a:r>
            <a:r>
              <a:rPr lang="en-US" altLang="zh-CN" sz="2000" spc="-1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above by 1.</a:t>
            </a:r>
          </a:p>
        </p:txBody>
      </p:sp>
    </p:spTree>
    <p:extLst>
      <p:ext uri="{BB962C8B-B14F-4D97-AF65-F5344CB8AC3E}">
        <p14:creationId xmlns:p14="http://schemas.microsoft.com/office/powerpoint/2010/main" val="14530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3863</TotalTime>
  <Words>1698</Words>
  <Application>Microsoft Macintosh PowerPoint</Application>
  <PresentationFormat>On-screen Show (4:3)</PresentationFormat>
  <Paragraphs>232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微软雅黑</vt:lpstr>
      <vt:lpstr>Arial</vt:lpstr>
      <vt:lpstr>Calibri</vt:lpstr>
      <vt:lpstr>Cambria Math</vt:lpstr>
      <vt:lpstr>Wingdings</vt:lpstr>
      <vt:lpstr>Clarity</vt:lpstr>
      <vt:lpstr>Options and Bubbles</vt:lpstr>
      <vt:lpstr>Contents</vt:lpstr>
      <vt:lpstr>Where are bubbles</vt:lpstr>
      <vt:lpstr>Let me show you a bubble</vt:lpstr>
      <vt:lpstr>Let me show you a bubble</vt:lpstr>
      <vt:lpstr>Let me show you a bubble</vt:lpstr>
      <vt:lpstr>Some facts</vt:lpstr>
      <vt:lpstr>Some facts</vt:lpstr>
      <vt:lpstr>Some facts</vt:lpstr>
      <vt:lpstr>Bubbles on stock and option values</vt:lpstr>
      <vt:lpstr>Bubbles on stock and option values</vt:lpstr>
      <vt:lpstr>Some facts</vt:lpstr>
      <vt:lpstr>Bubbles just on option values</vt:lpstr>
      <vt:lpstr>Bubbles can appear on any combination of bond prices, stock prices, or option values</vt:lpstr>
      <vt:lpstr>Contents</vt:lpstr>
      <vt:lpstr>How to rule out bubbles</vt:lpstr>
      <vt:lpstr>How to rule out bubbles</vt:lpstr>
      <vt:lpstr>Contents</vt:lpstr>
      <vt:lpstr>Options and bubbles</vt:lpstr>
      <vt:lpstr>Options and bubbles</vt:lpstr>
      <vt:lpstr>Options and bubbles</vt:lpstr>
      <vt:lpstr>Contents</vt:lpstr>
      <vt:lpstr>Conclusion and my opinions</vt:lpstr>
      <vt:lpstr>Q &amp; A</vt:lpstr>
      <vt:lpstr>Thank you！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Abbass Sharif</dc:creator>
  <cp:lastModifiedBy>Cheng, Yixuan</cp:lastModifiedBy>
  <cp:revision>156</cp:revision>
  <dcterms:created xsi:type="dcterms:W3CDTF">2013-08-14T17:09:52Z</dcterms:created>
  <dcterms:modified xsi:type="dcterms:W3CDTF">2019-09-09T17:54:59Z</dcterms:modified>
</cp:coreProperties>
</file>